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78" r:id="rId7"/>
    <p:sldId id="271" r:id="rId8"/>
    <p:sldId id="273" r:id="rId9"/>
    <p:sldId id="272" r:id="rId10"/>
    <p:sldId id="279" r:id="rId11"/>
    <p:sldId id="275" r:id="rId12"/>
    <p:sldId id="261" r:id="rId13"/>
    <p:sldId id="262" r:id="rId14"/>
    <p:sldId id="263" r:id="rId15"/>
    <p:sldId id="277" r:id="rId16"/>
    <p:sldId id="264" r:id="rId17"/>
    <p:sldId id="265" r:id="rId18"/>
    <p:sldId id="266" r:id="rId19"/>
    <p:sldId id="276" r:id="rId20"/>
    <p:sldId id="286" r:id="rId21"/>
    <p:sldId id="285" r:id="rId22"/>
    <p:sldId id="287" r:id="rId23"/>
    <p:sldId id="283" r:id="rId24"/>
    <p:sldId id="274" r:id="rId25"/>
    <p:sldId id="288" r:id="rId26"/>
    <p:sldId id="282" r:id="rId27"/>
    <p:sldId id="270" r:id="rId28"/>
    <p:sldId id="284" r:id="rId29"/>
    <p:sldId id="280" r:id="rId30"/>
    <p:sldId id="267" r:id="rId31"/>
    <p:sldId id="281" r:id="rId32"/>
    <p:sldId id="268" r:id="rId33"/>
    <p:sldId id="269"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1pPr>
    <a:lvl2pPr marL="0" marR="0" indent="4572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2pPr>
    <a:lvl3pPr marL="0" marR="0" indent="9144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3pPr>
    <a:lvl4pPr marL="0" marR="0" indent="13716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4pPr>
    <a:lvl5pPr marL="0" marR="0" indent="18288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5pPr>
    <a:lvl6pPr marL="0" marR="0" indent="22860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6pPr>
    <a:lvl7pPr marL="0" marR="0" indent="27432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7pPr>
    <a:lvl8pPr marL="0" marR="0" indent="32004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8pPr>
    <a:lvl9pPr marL="0" marR="0" indent="365760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57"/>
    <a:srgbClr val="DCE0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aj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aj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aj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aj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53"/>
    <p:restoredTop sz="90449"/>
  </p:normalViewPr>
  <p:slideViewPr>
    <p:cSldViewPr snapToGrid="0">
      <p:cViewPr>
        <p:scale>
          <a:sx n="65" d="100"/>
          <a:sy n="65" d="100"/>
        </p:scale>
        <p:origin x="2344" y="45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1143000" y="685800"/>
            <a:ext cx="4572000" cy="3429000"/>
          </a:xfrm>
          <a:prstGeom prst="rect">
            <a:avLst/>
          </a:prstGeom>
        </p:spPr>
        <p:txBody>
          <a:bodyPr/>
          <a:lstStyle/>
          <a:p>
            <a:endParaRPr/>
          </a:p>
        </p:txBody>
      </p:sp>
      <p:sp>
        <p:nvSpPr>
          <p:cNvPr id="154" name="Shape 15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배경</a:t>
            </a:r>
          </a:p>
          <a:p>
            <a:r>
              <a:t>다양한 유형의 기술 문서 증가</a:t>
            </a:r>
          </a:p>
          <a:p>
            <a:r>
              <a:t>엔지니어 작업을 위한 관련 문서 입력을 얻고 이러한 자료를 기반으로 의사 결정을 내리는 데 많은 시간을 소비합니다</a:t>
            </a:r>
          </a:p>
          <a:p>
            <a:r>
              <a:t>잘 구성된 기술 문서 분류를 통해 엔지니어가 문서를 보다 쉽게 검색하고 재사용할 수 있습니다</a:t>
            </a:r>
          </a:p>
          <a:p>
            <a:r>
              <a:t>기존 방법인 KNN , SVM은 확장 가능하지 않으며 문서를 분류할 수 없습니다</a:t>
            </a:r>
          </a:p>
          <a:p>
            <a:r>
              <a:t>그들은 텍스트 정보에 초점을 맞추고 다양한 NLP 기술을 적용했습니다</a:t>
            </a:r>
          </a:p>
          <a:p>
            <a:r>
              <a:t>실제 애플리케이션에 대해 현재 시스템의 신뢰성이 충분하지 않음</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xfrm>
            <a:off x="381000" y="685800"/>
            <a:ext cx="6096000" cy="3429000"/>
          </a:xfrm>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rPr dirty="0" err="1"/>
              <a:t>텍스트</a:t>
            </a:r>
            <a:r>
              <a:rPr dirty="0"/>
              <a:t> </a:t>
            </a:r>
            <a:r>
              <a:rPr dirty="0" err="1"/>
              <a:t>전처리는</a:t>
            </a:r>
            <a:r>
              <a:rPr dirty="0"/>
              <a:t> </a:t>
            </a:r>
            <a:r>
              <a:rPr dirty="0" err="1"/>
              <a:t>토큰화</a:t>
            </a:r>
            <a:r>
              <a:rPr dirty="0"/>
              <a:t>, </a:t>
            </a:r>
            <a:r>
              <a:rPr dirty="0" err="1"/>
              <a:t>노이즈</a:t>
            </a:r>
            <a:r>
              <a:rPr dirty="0"/>
              <a:t> </a:t>
            </a:r>
            <a:r>
              <a:rPr dirty="0" err="1"/>
              <a:t>제거</a:t>
            </a:r>
            <a:r>
              <a:rPr dirty="0"/>
              <a:t>, </a:t>
            </a:r>
            <a:r>
              <a:rPr dirty="0" err="1"/>
              <a:t>불용어</a:t>
            </a:r>
            <a:r>
              <a:rPr dirty="0"/>
              <a:t> </a:t>
            </a:r>
            <a:r>
              <a:rPr dirty="0" err="1"/>
              <a:t>제거</a:t>
            </a:r>
            <a:r>
              <a:rPr dirty="0"/>
              <a:t>, </a:t>
            </a:r>
            <a:r>
              <a:rPr lang="ko-KR" altLang="en-US" dirty="0" err="1"/>
              <a:t>레머타이제이션</a:t>
            </a:r>
            <a:r>
              <a:rPr lang="ko-KR" altLang="en-US" dirty="0"/>
              <a:t> *</a:t>
            </a:r>
            <a:r>
              <a:rPr dirty="0" err="1"/>
              <a:t>원형</a:t>
            </a:r>
            <a:r>
              <a:rPr dirty="0"/>
              <a:t> </a:t>
            </a:r>
            <a:r>
              <a:rPr dirty="0" err="1"/>
              <a:t>복원을</a:t>
            </a:r>
            <a:r>
              <a:rPr dirty="0"/>
              <a:t> </a:t>
            </a:r>
            <a:r>
              <a:rPr dirty="0" err="1"/>
              <a:t>포함합니다</a:t>
            </a:r>
            <a:r>
              <a:rPr dirty="0"/>
              <a:t>.</a:t>
            </a:r>
          </a:p>
          <a:p>
            <a:r>
              <a:rPr lang="ko-KR" altLang="en-US" dirty="0"/>
              <a:t>이 과정에서 </a:t>
            </a:r>
            <a:r>
              <a:rPr dirty="0" err="1"/>
              <a:t>NLTK라는</a:t>
            </a:r>
            <a:r>
              <a:rPr dirty="0"/>
              <a:t> </a:t>
            </a:r>
            <a:r>
              <a:rPr dirty="0" err="1"/>
              <a:t>텍스트</a:t>
            </a:r>
            <a:r>
              <a:rPr dirty="0"/>
              <a:t> </a:t>
            </a:r>
            <a:r>
              <a:rPr dirty="0" err="1"/>
              <a:t>처리</a:t>
            </a:r>
            <a:r>
              <a:rPr dirty="0"/>
              <a:t> </a:t>
            </a:r>
            <a:r>
              <a:rPr dirty="0" err="1"/>
              <a:t>라이브러리</a:t>
            </a:r>
            <a:r>
              <a:rPr dirty="0"/>
              <a:t> </a:t>
            </a:r>
            <a:r>
              <a:rPr dirty="0" err="1"/>
              <a:t>모음을</a:t>
            </a:r>
            <a:r>
              <a:rPr dirty="0"/>
              <a:t> </a:t>
            </a:r>
            <a:r>
              <a:rPr dirty="0" err="1"/>
              <a:t>사용하여</a:t>
            </a:r>
            <a:r>
              <a:rPr dirty="0"/>
              <a:t> </a:t>
            </a:r>
            <a:r>
              <a:rPr dirty="0" err="1"/>
              <a:t>모든</a:t>
            </a:r>
            <a:r>
              <a:rPr dirty="0"/>
              <a:t> </a:t>
            </a:r>
            <a:r>
              <a:rPr dirty="0" err="1"/>
              <a:t>텍스트</a:t>
            </a:r>
            <a:r>
              <a:rPr dirty="0"/>
              <a:t> </a:t>
            </a:r>
            <a:r>
              <a:rPr dirty="0" err="1"/>
              <a:t>전처리</a:t>
            </a:r>
            <a:r>
              <a:rPr dirty="0"/>
              <a:t> </a:t>
            </a:r>
            <a:r>
              <a:rPr dirty="0" err="1"/>
              <a:t>단계를</a:t>
            </a:r>
            <a:r>
              <a:rPr dirty="0"/>
              <a:t> </a:t>
            </a:r>
            <a:r>
              <a:rPr dirty="0" err="1"/>
              <a:t>적용했습니다</a:t>
            </a:r>
            <a:r>
              <a:rPr dirty="0"/>
              <a:t>.</a:t>
            </a:r>
          </a:p>
          <a:p>
            <a:r>
              <a:rPr dirty="0" err="1"/>
              <a:t>토큰화</a:t>
            </a:r>
            <a:endParaRPr dirty="0"/>
          </a:p>
          <a:p>
            <a:r>
              <a:rPr dirty="0" err="1"/>
              <a:t>텍스트</a:t>
            </a:r>
            <a:r>
              <a:rPr dirty="0"/>
              <a:t> </a:t>
            </a:r>
            <a:r>
              <a:rPr dirty="0" err="1"/>
              <a:t>스트림을</a:t>
            </a:r>
            <a:r>
              <a:rPr dirty="0"/>
              <a:t> </a:t>
            </a:r>
            <a:r>
              <a:rPr dirty="0" err="1"/>
              <a:t>단어</a:t>
            </a:r>
            <a:r>
              <a:rPr dirty="0"/>
              <a:t>, </a:t>
            </a:r>
            <a:r>
              <a:rPr dirty="0" err="1"/>
              <a:t>기호</a:t>
            </a:r>
            <a:r>
              <a:rPr dirty="0"/>
              <a:t> </a:t>
            </a:r>
            <a:r>
              <a:rPr dirty="0" err="1"/>
              <a:t>또는</a:t>
            </a:r>
            <a:r>
              <a:rPr dirty="0"/>
              <a:t> </a:t>
            </a:r>
            <a:r>
              <a:rPr dirty="0" err="1"/>
              <a:t>기타</a:t>
            </a:r>
            <a:r>
              <a:rPr dirty="0"/>
              <a:t> </a:t>
            </a:r>
            <a:r>
              <a:rPr dirty="0" err="1"/>
              <a:t>요소로</a:t>
            </a:r>
            <a:r>
              <a:rPr dirty="0"/>
              <a:t> </a:t>
            </a:r>
            <a:r>
              <a:rPr dirty="0" err="1"/>
              <a:t>구분하는</a:t>
            </a:r>
            <a:r>
              <a:rPr dirty="0"/>
              <a:t> </a:t>
            </a:r>
            <a:r>
              <a:rPr dirty="0" err="1"/>
              <a:t>작업으로</a:t>
            </a:r>
            <a:r>
              <a:rPr dirty="0"/>
              <a:t>, </a:t>
            </a:r>
            <a:r>
              <a:rPr dirty="0" err="1"/>
              <a:t>문장에서</a:t>
            </a:r>
            <a:r>
              <a:rPr dirty="0"/>
              <a:t> </a:t>
            </a:r>
            <a:r>
              <a:rPr dirty="0" err="1"/>
              <a:t>단어를</a:t>
            </a:r>
            <a:r>
              <a:rPr dirty="0"/>
              <a:t> </a:t>
            </a:r>
            <a:r>
              <a:rPr dirty="0" err="1"/>
              <a:t>추출하는</a:t>
            </a:r>
            <a:r>
              <a:rPr dirty="0"/>
              <a:t> </a:t>
            </a:r>
            <a:r>
              <a:rPr dirty="0" err="1"/>
              <a:t>것을</a:t>
            </a:r>
            <a:r>
              <a:rPr dirty="0"/>
              <a:t> </a:t>
            </a:r>
            <a:r>
              <a:rPr dirty="0" err="1"/>
              <a:t>목적으로</a:t>
            </a:r>
            <a:r>
              <a:rPr dirty="0"/>
              <a:t> </a:t>
            </a:r>
            <a:r>
              <a:rPr dirty="0" err="1"/>
              <a:t>합니다</a:t>
            </a:r>
            <a:r>
              <a:rPr dirty="0"/>
              <a:t>.</a:t>
            </a:r>
          </a:p>
          <a:p>
            <a:r>
              <a:rPr dirty="0" err="1"/>
              <a:t>노이즈</a:t>
            </a:r>
            <a:r>
              <a:rPr dirty="0"/>
              <a:t> </a:t>
            </a:r>
            <a:r>
              <a:rPr dirty="0" err="1"/>
              <a:t>제거</a:t>
            </a:r>
            <a:endParaRPr dirty="0"/>
          </a:p>
          <a:p>
            <a:r>
              <a:rPr dirty="0" err="1"/>
              <a:t>소문자로</a:t>
            </a:r>
            <a:r>
              <a:rPr dirty="0"/>
              <a:t> </a:t>
            </a:r>
            <a:r>
              <a:rPr dirty="0" err="1"/>
              <a:t>변환하고</a:t>
            </a:r>
            <a:r>
              <a:rPr dirty="0"/>
              <a:t> </a:t>
            </a:r>
            <a:r>
              <a:rPr dirty="0" err="1"/>
              <a:t>숫자</a:t>
            </a:r>
            <a:r>
              <a:rPr dirty="0"/>
              <a:t>, </a:t>
            </a:r>
            <a:r>
              <a:rPr dirty="0" err="1"/>
              <a:t>구두점</a:t>
            </a:r>
            <a:r>
              <a:rPr dirty="0"/>
              <a:t> </a:t>
            </a:r>
            <a:r>
              <a:rPr dirty="0" err="1"/>
              <a:t>및</a:t>
            </a:r>
            <a:r>
              <a:rPr dirty="0"/>
              <a:t> </a:t>
            </a:r>
            <a:r>
              <a:rPr dirty="0" err="1"/>
              <a:t>기타</a:t>
            </a:r>
            <a:r>
              <a:rPr dirty="0"/>
              <a:t> </a:t>
            </a:r>
            <a:r>
              <a:rPr dirty="0" err="1"/>
              <a:t>특수</a:t>
            </a:r>
            <a:r>
              <a:rPr dirty="0"/>
              <a:t> </a:t>
            </a:r>
            <a:r>
              <a:rPr dirty="0" err="1"/>
              <a:t>문자를</a:t>
            </a:r>
            <a:r>
              <a:rPr dirty="0"/>
              <a:t> </a:t>
            </a:r>
            <a:r>
              <a:rPr dirty="0" err="1"/>
              <a:t>제거하여</a:t>
            </a:r>
            <a:r>
              <a:rPr dirty="0"/>
              <a:t> </a:t>
            </a:r>
            <a:r>
              <a:rPr dirty="0" err="1"/>
              <a:t>토큰을</a:t>
            </a:r>
            <a:r>
              <a:rPr dirty="0"/>
              <a:t> </a:t>
            </a:r>
            <a:r>
              <a:rPr dirty="0" err="1"/>
              <a:t>표준화하고</a:t>
            </a:r>
            <a:r>
              <a:rPr dirty="0"/>
              <a:t> </a:t>
            </a:r>
            <a:r>
              <a:rPr dirty="0" err="1"/>
              <a:t>정리합니다</a:t>
            </a:r>
            <a:r>
              <a:rPr dirty="0"/>
              <a:t>.</a:t>
            </a:r>
          </a:p>
          <a:p>
            <a:r>
              <a:rPr dirty="0" err="1"/>
              <a:t>불용어</a:t>
            </a:r>
            <a:r>
              <a:rPr dirty="0"/>
              <a:t> </a:t>
            </a:r>
            <a:r>
              <a:rPr dirty="0" err="1"/>
              <a:t>제거</a:t>
            </a:r>
            <a:endParaRPr dirty="0"/>
          </a:p>
          <a:p>
            <a:r>
              <a:rPr dirty="0" err="1"/>
              <a:t>더</a:t>
            </a:r>
            <a:r>
              <a:rPr dirty="0"/>
              <a:t> </a:t>
            </a:r>
            <a:r>
              <a:rPr dirty="0" err="1"/>
              <a:t>이상</a:t>
            </a:r>
            <a:r>
              <a:rPr dirty="0"/>
              <a:t> </a:t>
            </a:r>
            <a:r>
              <a:rPr dirty="0" err="1"/>
              <a:t>분석에</a:t>
            </a:r>
            <a:r>
              <a:rPr dirty="0"/>
              <a:t> </a:t>
            </a:r>
            <a:r>
              <a:rPr dirty="0" err="1"/>
              <a:t>가치가</a:t>
            </a:r>
            <a:r>
              <a:rPr dirty="0"/>
              <a:t> </a:t>
            </a:r>
            <a:r>
              <a:rPr dirty="0" err="1"/>
              <a:t>없는</a:t>
            </a:r>
            <a:r>
              <a:rPr dirty="0"/>
              <a:t> </a:t>
            </a:r>
            <a:r>
              <a:rPr dirty="0" err="1"/>
              <a:t>빈번하게</a:t>
            </a:r>
            <a:r>
              <a:rPr dirty="0"/>
              <a:t> </a:t>
            </a:r>
            <a:r>
              <a:rPr dirty="0" err="1"/>
              <a:t>사용되는</a:t>
            </a:r>
            <a:r>
              <a:rPr dirty="0"/>
              <a:t> </a:t>
            </a:r>
            <a:r>
              <a:rPr dirty="0" err="1"/>
              <a:t>불용어와</a:t>
            </a:r>
            <a:r>
              <a:rPr dirty="0"/>
              <a:t> </a:t>
            </a:r>
            <a:r>
              <a:rPr dirty="0" err="1"/>
              <a:t>채우기</a:t>
            </a:r>
            <a:r>
              <a:rPr dirty="0"/>
              <a:t> </a:t>
            </a:r>
            <a:r>
              <a:rPr dirty="0" err="1"/>
              <a:t>용어</a:t>
            </a:r>
            <a:r>
              <a:rPr dirty="0"/>
              <a:t>("um", "ah", "like", "you know" </a:t>
            </a:r>
            <a:r>
              <a:rPr dirty="0" err="1"/>
              <a:t>등</a:t>
            </a:r>
            <a:r>
              <a:rPr dirty="0"/>
              <a:t>)</a:t>
            </a:r>
            <a:r>
              <a:rPr dirty="0" err="1"/>
              <a:t>를</a:t>
            </a:r>
            <a:r>
              <a:rPr dirty="0"/>
              <a:t> </a:t>
            </a:r>
            <a:r>
              <a:rPr dirty="0" err="1"/>
              <a:t>삭제하는</a:t>
            </a:r>
            <a:r>
              <a:rPr dirty="0"/>
              <a:t> </a:t>
            </a:r>
            <a:r>
              <a:rPr dirty="0" err="1"/>
              <a:t>것을</a:t>
            </a:r>
            <a:r>
              <a:rPr dirty="0"/>
              <a:t> </a:t>
            </a:r>
            <a:r>
              <a:rPr dirty="0" err="1"/>
              <a:t>목적으로</a:t>
            </a:r>
            <a:r>
              <a:rPr dirty="0"/>
              <a:t> </a:t>
            </a:r>
            <a:r>
              <a:rPr dirty="0" err="1"/>
              <a:t>합니다</a:t>
            </a:r>
            <a:r>
              <a:rPr dirty="0"/>
              <a:t>.</a:t>
            </a:r>
          </a:p>
          <a:p>
            <a:r>
              <a:rPr dirty="0"/>
              <a:t>USPTO </a:t>
            </a:r>
            <a:r>
              <a:rPr dirty="0" err="1"/>
              <a:t>특허</a:t>
            </a:r>
            <a:r>
              <a:rPr dirty="0"/>
              <a:t> </a:t>
            </a:r>
            <a:r>
              <a:rPr dirty="0" err="1"/>
              <a:t>불용어</a:t>
            </a:r>
            <a:r>
              <a:rPr dirty="0"/>
              <a:t> </a:t>
            </a:r>
            <a:r>
              <a:rPr dirty="0" err="1"/>
              <a:t>목록을</a:t>
            </a:r>
            <a:r>
              <a:rPr dirty="0"/>
              <a:t> </a:t>
            </a:r>
            <a:r>
              <a:rPr dirty="0" err="1"/>
              <a:t>사용하여</a:t>
            </a:r>
            <a:r>
              <a:rPr dirty="0"/>
              <a:t> </a:t>
            </a:r>
            <a:r>
              <a:rPr dirty="0" err="1"/>
              <a:t>얻은</a:t>
            </a:r>
            <a:r>
              <a:rPr dirty="0"/>
              <a:t> </a:t>
            </a:r>
            <a:r>
              <a:rPr dirty="0" err="1"/>
              <a:t>토큰에서</a:t>
            </a:r>
            <a:r>
              <a:rPr dirty="0"/>
              <a:t> </a:t>
            </a:r>
            <a:r>
              <a:rPr dirty="0" err="1"/>
              <a:t>불용어를</a:t>
            </a:r>
            <a:r>
              <a:rPr dirty="0"/>
              <a:t> </a:t>
            </a:r>
            <a:r>
              <a:rPr dirty="0" err="1"/>
              <a:t>식별하고</a:t>
            </a:r>
            <a:r>
              <a:rPr dirty="0"/>
              <a:t> </a:t>
            </a:r>
            <a:r>
              <a:rPr dirty="0" err="1"/>
              <a:t>제거합니다</a:t>
            </a:r>
            <a:r>
              <a:rPr dirty="0"/>
              <a:t>.</a:t>
            </a:r>
          </a:p>
          <a:p>
            <a:r>
              <a:rPr dirty="0" err="1"/>
              <a:t>원형</a:t>
            </a:r>
            <a:r>
              <a:rPr dirty="0"/>
              <a:t> </a:t>
            </a:r>
            <a:r>
              <a:rPr dirty="0" err="1"/>
              <a:t>복원</a:t>
            </a:r>
            <a:r>
              <a:rPr dirty="0"/>
              <a:t> </a:t>
            </a:r>
            <a:r>
              <a:rPr dirty="0" err="1"/>
              <a:t>레머타이제이션</a:t>
            </a:r>
            <a:endParaRPr dirty="0"/>
          </a:p>
          <a:p>
            <a:r>
              <a:rPr dirty="0" err="1"/>
              <a:t>모든</a:t>
            </a:r>
            <a:r>
              <a:rPr dirty="0"/>
              <a:t> </a:t>
            </a:r>
            <a:r>
              <a:rPr dirty="0" err="1"/>
              <a:t>토큰을</a:t>
            </a:r>
            <a:r>
              <a:rPr dirty="0"/>
              <a:t> </a:t>
            </a:r>
            <a:r>
              <a:rPr dirty="0" err="1"/>
              <a:t>정규화된</a:t>
            </a:r>
            <a:r>
              <a:rPr dirty="0"/>
              <a:t> </a:t>
            </a:r>
            <a:r>
              <a:rPr dirty="0" err="1"/>
              <a:t>형태로</a:t>
            </a:r>
            <a:r>
              <a:rPr dirty="0"/>
              <a:t> </a:t>
            </a:r>
            <a:r>
              <a:rPr dirty="0" err="1"/>
              <a:t>변환하여</a:t>
            </a:r>
            <a:r>
              <a:rPr dirty="0"/>
              <a:t> </a:t>
            </a:r>
            <a:r>
              <a:rPr dirty="0" err="1"/>
              <a:t>동일한</a:t>
            </a:r>
            <a:r>
              <a:rPr dirty="0"/>
              <a:t> </a:t>
            </a:r>
            <a:r>
              <a:rPr dirty="0" err="1"/>
              <a:t>단어의</a:t>
            </a:r>
            <a:r>
              <a:rPr dirty="0"/>
              <a:t> </a:t>
            </a:r>
            <a:r>
              <a:rPr dirty="0" err="1"/>
              <a:t>여러</a:t>
            </a:r>
            <a:r>
              <a:rPr dirty="0"/>
              <a:t> </a:t>
            </a:r>
            <a:r>
              <a:rPr dirty="0" err="1"/>
              <a:t>형태를</a:t>
            </a:r>
            <a:r>
              <a:rPr dirty="0"/>
              <a:t> </a:t>
            </a:r>
            <a:r>
              <a:rPr dirty="0" err="1"/>
              <a:t>피하고</a:t>
            </a:r>
            <a:r>
              <a:rPr dirty="0"/>
              <a:t> </a:t>
            </a:r>
            <a:r>
              <a:rPr dirty="0" err="1"/>
              <a:t>인덱스</a:t>
            </a:r>
            <a:r>
              <a:rPr dirty="0"/>
              <a:t> </a:t>
            </a:r>
            <a:r>
              <a:rPr dirty="0" err="1"/>
              <a:t>크기를</a:t>
            </a:r>
            <a:r>
              <a:rPr dirty="0"/>
              <a:t> </a:t>
            </a:r>
            <a:r>
              <a:rPr dirty="0" err="1"/>
              <a:t>줄입니다</a:t>
            </a:r>
            <a:r>
              <a:rPr dirty="0"/>
              <a:t>.</a:t>
            </a:r>
          </a:p>
          <a:p>
            <a:r>
              <a:rPr dirty="0" err="1"/>
              <a:t>이</a:t>
            </a:r>
            <a:r>
              <a:rPr dirty="0"/>
              <a:t> </a:t>
            </a:r>
            <a:r>
              <a:rPr dirty="0" err="1"/>
              <a:t>작업은</a:t>
            </a:r>
            <a:r>
              <a:rPr dirty="0"/>
              <a:t> </a:t>
            </a:r>
            <a:r>
              <a:rPr dirty="0" err="1"/>
              <a:t>먼저</a:t>
            </a:r>
            <a:r>
              <a:rPr dirty="0"/>
              <a:t> POS </a:t>
            </a:r>
            <a:r>
              <a:rPr dirty="0" err="1"/>
              <a:t>태거를</a:t>
            </a:r>
            <a:r>
              <a:rPr dirty="0"/>
              <a:t> </a:t>
            </a:r>
            <a:r>
              <a:rPr dirty="0" err="1"/>
              <a:t>활용하여</a:t>
            </a:r>
            <a:r>
              <a:rPr dirty="0"/>
              <a:t> </a:t>
            </a:r>
            <a:r>
              <a:rPr dirty="0" err="1"/>
              <a:t>문장에서</a:t>
            </a:r>
            <a:r>
              <a:rPr dirty="0"/>
              <a:t> </a:t>
            </a:r>
            <a:r>
              <a:rPr dirty="0" err="1"/>
              <a:t>토큰의</a:t>
            </a:r>
            <a:r>
              <a:rPr dirty="0"/>
              <a:t> </a:t>
            </a:r>
            <a:r>
              <a:rPr dirty="0" err="1"/>
              <a:t>유형을</a:t>
            </a:r>
            <a:r>
              <a:rPr dirty="0"/>
              <a:t> </a:t>
            </a:r>
            <a:r>
              <a:rPr dirty="0" err="1"/>
              <a:t>식별하고</a:t>
            </a:r>
            <a:r>
              <a:rPr dirty="0"/>
              <a:t> </a:t>
            </a:r>
            <a:r>
              <a:rPr dirty="0" err="1"/>
              <a:t>그에</a:t>
            </a:r>
            <a:r>
              <a:rPr dirty="0"/>
              <a:t> </a:t>
            </a:r>
            <a:r>
              <a:rPr dirty="0" err="1"/>
              <a:t>따라</a:t>
            </a:r>
            <a:r>
              <a:rPr dirty="0"/>
              <a:t> </a:t>
            </a:r>
            <a:r>
              <a:rPr dirty="0" err="1"/>
              <a:t>원형을</a:t>
            </a:r>
            <a:r>
              <a:rPr dirty="0"/>
              <a:t> </a:t>
            </a:r>
            <a:r>
              <a:rPr dirty="0" err="1"/>
              <a:t>복원합니다</a:t>
            </a:r>
            <a:r>
              <a:rPr dirty="0"/>
              <a:t>.</a:t>
            </a:r>
          </a:p>
          <a:p>
            <a:r>
              <a:rPr dirty="0" err="1"/>
              <a:t>예시</a:t>
            </a:r>
            <a:r>
              <a:rPr dirty="0"/>
              <a:t>) studying -&gt; study, (</a:t>
            </a:r>
            <a:r>
              <a:rPr dirty="0" err="1"/>
              <a:t>studying이</a:t>
            </a:r>
            <a:r>
              <a:rPr dirty="0"/>
              <a:t> </a:t>
            </a:r>
            <a:r>
              <a:rPr dirty="0" err="1"/>
              <a:t>명사로</a:t>
            </a:r>
            <a:r>
              <a:rPr dirty="0"/>
              <a:t> </a:t>
            </a:r>
            <a:r>
              <a:rPr dirty="0" err="1"/>
              <a:t>태그</a:t>
            </a:r>
            <a:r>
              <a:rPr dirty="0"/>
              <a:t> </a:t>
            </a:r>
            <a:r>
              <a:rPr dirty="0" err="1"/>
              <a:t>지정된</a:t>
            </a:r>
            <a:r>
              <a:rPr dirty="0"/>
              <a:t> </a:t>
            </a:r>
            <a:r>
              <a:rPr dirty="0" err="1"/>
              <a:t>경우에는</a:t>
            </a:r>
            <a:r>
              <a:rPr dirty="0"/>
              <a:t> </a:t>
            </a:r>
            <a:r>
              <a:rPr dirty="0" err="1"/>
              <a:t>그대로</a:t>
            </a:r>
            <a:r>
              <a:rPr dirty="0"/>
              <a:t> </a:t>
            </a:r>
            <a:r>
              <a:rPr dirty="0" err="1"/>
              <a:t>유지됩니다</a:t>
            </a:r>
            <a:r>
              <a:rPr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텍스트 정보를 인코딩 하는 단계에서</a:t>
            </a:r>
          </a:p>
          <a:p>
            <a:r>
              <a:rPr kumimoji="1" lang="ko-KR" altLang="en-US" dirty="0"/>
              <a:t>모든 토큰을 나타내기 위해 사전 훈련된 </a:t>
            </a:r>
            <a:r>
              <a:rPr kumimoji="1" lang="en" altLang="ko-Kore-KR" dirty="0" err="1"/>
              <a:t>TechNET</a:t>
            </a:r>
            <a:r>
              <a:rPr kumimoji="1" lang="ko-KR" altLang="en-US" dirty="0"/>
              <a:t> 단어 </a:t>
            </a:r>
            <a:r>
              <a:rPr kumimoji="1" lang="ko-KR" altLang="en-US" dirty="0" err="1"/>
              <a:t>임베딩</a:t>
            </a:r>
            <a:r>
              <a:rPr kumimoji="1" lang="ko-KR" altLang="en-US" dirty="0"/>
              <a:t> 벡터를 사용</a:t>
            </a:r>
            <a:endParaRPr kumimoji="1" lang="en-US" altLang="ko-KR" dirty="0"/>
          </a:p>
          <a:p>
            <a:r>
              <a:rPr kumimoji="1" lang="en" altLang="ko-Kore-KR" dirty="0"/>
              <a:t>TechNet</a:t>
            </a:r>
            <a:r>
              <a:rPr kumimoji="1" lang="ko-KR" altLang="en-US" dirty="0"/>
              <a:t>은 특허 제목에 포함된 단어와 구 및 </a:t>
            </a:r>
            <a:r>
              <a:rPr kumimoji="1" lang="en" altLang="ko-Kore-KR" dirty="0"/>
              <a:t>USPTO </a:t>
            </a:r>
            <a:r>
              <a:rPr kumimoji="1" lang="ko-KR" altLang="en-US" dirty="0"/>
              <a:t>특허 데이터베이스의 요약으로 구성된 </a:t>
            </a:r>
            <a:r>
              <a:rPr kumimoji="1" lang="ko-KR" altLang="en-US" dirty="0" err="1"/>
              <a:t>시맨틱</a:t>
            </a:r>
            <a:r>
              <a:rPr kumimoji="1" lang="ko-KR" altLang="en-US" dirty="0"/>
              <a:t> 네트워크입니다</a:t>
            </a:r>
          </a:p>
          <a:p>
            <a:r>
              <a:rPr kumimoji="1" lang="ko-KR" altLang="en-US" dirty="0"/>
              <a:t>또한 기술 용어에 대한 포함 벡터를 제공합니다</a:t>
            </a:r>
            <a:r>
              <a:rPr kumimoji="1" lang="en-US" altLang="ko-KR" dirty="0"/>
              <a:t>.</a:t>
            </a:r>
          </a:p>
          <a:p>
            <a:r>
              <a:rPr kumimoji="1" lang="en" altLang="ko-Kore-KR" dirty="0"/>
              <a:t>TechNet</a:t>
            </a:r>
            <a:r>
              <a:rPr kumimoji="1" lang="ko-KR" altLang="en-US" dirty="0"/>
              <a:t>을 사용하여 각 단어는 </a:t>
            </a:r>
            <a:r>
              <a:rPr kumimoji="1" lang="ko-KR" altLang="en-US" dirty="0" err="1"/>
              <a:t>멀티모달</a:t>
            </a:r>
            <a:r>
              <a:rPr kumimoji="1" lang="ko-KR" altLang="en-US" dirty="0"/>
              <a:t> 딥 러닝 모델의 입력으로 </a:t>
            </a:r>
            <a:r>
              <a:rPr kumimoji="1" lang="en-US" altLang="ko-KR" dirty="0"/>
              <a:t>150</a:t>
            </a:r>
            <a:r>
              <a:rPr kumimoji="1" lang="ko-KR" altLang="en-US" dirty="0"/>
              <a:t>차원 벡터로 변환됩니다</a:t>
            </a:r>
            <a:endParaRPr kumimoji="1" lang="ko-Kore-KR" altLang="en-US" dirty="0"/>
          </a:p>
        </p:txBody>
      </p:sp>
    </p:spTree>
    <p:extLst>
      <p:ext uri="{BB962C8B-B14F-4D97-AF65-F5344CB8AC3E}">
        <p14:creationId xmlns:p14="http://schemas.microsoft.com/office/powerpoint/2010/main" val="3167513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rPr lang="ko-KR" altLang="en-US" dirty="0"/>
              <a:t>텍스트 러닝 모듈입니다</a:t>
            </a:r>
            <a:r>
              <a:rPr lang="en-US" altLang="ko-KR" dirty="0"/>
              <a:t>.</a:t>
            </a:r>
            <a:endParaRPr lang="en-US" dirty="0"/>
          </a:p>
          <a:p>
            <a:r>
              <a:rPr dirty="0" err="1"/>
              <a:t>문장의</a:t>
            </a:r>
            <a:r>
              <a:rPr dirty="0"/>
              <a:t> </a:t>
            </a:r>
            <a:r>
              <a:rPr dirty="0" err="1"/>
              <a:t>최대</a:t>
            </a:r>
            <a:r>
              <a:rPr dirty="0"/>
              <a:t> </a:t>
            </a:r>
            <a:r>
              <a:rPr dirty="0" err="1"/>
              <a:t>개수</a:t>
            </a:r>
            <a:r>
              <a:rPr dirty="0"/>
              <a:t>: 25</a:t>
            </a:r>
          </a:p>
          <a:p>
            <a:r>
              <a:rPr dirty="0" err="1"/>
              <a:t>문장</a:t>
            </a:r>
            <a:r>
              <a:rPr dirty="0"/>
              <a:t> </a:t>
            </a:r>
            <a:r>
              <a:rPr dirty="0" err="1"/>
              <a:t>내</a:t>
            </a:r>
            <a:r>
              <a:rPr dirty="0"/>
              <a:t> </a:t>
            </a:r>
            <a:r>
              <a:rPr dirty="0" err="1"/>
              <a:t>최대</a:t>
            </a:r>
            <a:r>
              <a:rPr dirty="0"/>
              <a:t> </a:t>
            </a:r>
            <a:r>
              <a:rPr dirty="0" err="1"/>
              <a:t>단어</a:t>
            </a:r>
            <a:r>
              <a:rPr dirty="0"/>
              <a:t> </a:t>
            </a:r>
            <a:r>
              <a:rPr dirty="0" err="1"/>
              <a:t>수</a:t>
            </a:r>
            <a:r>
              <a:rPr dirty="0"/>
              <a:t>: 10</a:t>
            </a:r>
          </a:p>
          <a:p>
            <a:r>
              <a:rPr dirty="0"/>
              <a:t>t∈ [1,T]</a:t>
            </a:r>
            <a:r>
              <a:rPr dirty="0" err="1"/>
              <a:t>에서</a:t>
            </a:r>
            <a:r>
              <a:rPr dirty="0"/>
              <a:t> </a:t>
            </a:r>
            <a:r>
              <a:rPr dirty="0" err="1"/>
              <a:t>w_it는</a:t>
            </a:r>
            <a:r>
              <a:rPr dirty="0"/>
              <a:t> </a:t>
            </a:r>
            <a:r>
              <a:rPr dirty="0" err="1"/>
              <a:t>문장</a:t>
            </a:r>
            <a:r>
              <a:rPr dirty="0"/>
              <a:t> </a:t>
            </a:r>
            <a:r>
              <a:rPr dirty="0" err="1"/>
              <a:t>i의</a:t>
            </a:r>
            <a:r>
              <a:rPr dirty="0"/>
              <a:t> </a:t>
            </a:r>
            <a:r>
              <a:rPr dirty="0" err="1"/>
              <a:t>단어를</a:t>
            </a:r>
            <a:r>
              <a:rPr dirty="0"/>
              <a:t> </a:t>
            </a:r>
            <a:r>
              <a:rPr dirty="0" err="1"/>
              <a:t>나타냅니다</a:t>
            </a:r>
            <a:r>
              <a:rPr dirty="0"/>
              <a:t>.</a:t>
            </a:r>
          </a:p>
          <a:p>
            <a:r>
              <a:rPr lang="ko-KR" altLang="en-US" dirty="0"/>
              <a:t>앞서 말한 </a:t>
            </a:r>
            <a:r>
              <a:rPr dirty="0" err="1"/>
              <a:t>TechNet을</a:t>
            </a:r>
            <a:r>
              <a:rPr dirty="0"/>
              <a:t> </a:t>
            </a:r>
            <a:r>
              <a:rPr dirty="0" err="1"/>
              <a:t>사용하여</a:t>
            </a:r>
            <a:r>
              <a:rPr dirty="0"/>
              <a:t> </a:t>
            </a:r>
            <a:r>
              <a:rPr dirty="0" err="1"/>
              <a:t>텍스트</a:t>
            </a:r>
            <a:r>
              <a:rPr dirty="0"/>
              <a:t> </a:t>
            </a:r>
            <a:r>
              <a:rPr dirty="0" err="1"/>
              <a:t>정보를</a:t>
            </a:r>
            <a:r>
              <a:rPr dirty="0"/>
              <a:t> </a:t>
            </a:r>
            <a:r>
              <a:rPr dirty="0" err="1"/>
              <a:t>인코딩합니다</a:t>
            </a:r>
            <a:r>
              <a:rPr dirty="0"/>
              <a:t>:</a:t>
            </a:r>
          </a:p>
          <a:p>
            <a:r>
              <a:rPr lang="ko-KR" altLang="en-US" dirty="0"/>
              <a:t>이를 </a:t>
            </a:r>
            <a:r>
              <a:rPr dirty="0" err="1"/>
              <a:t>다중</a:t>
            </a:r>
            <a:r>
              <a:rPr dirty="0"/>
              <a:t> </a:t>
            </a:r>
            <a:r>
              <a:rPr dirty="0" err="1"/>
              <a:t>모달</a:t>
            </a:r>
            <a:r>
              <a:rPr dirty="0"/>
              <a:t> </a:t>
            </a:r>
            <a:r>
              <a:rPr dirty="0" err="1"/>
              <a:t>딥</a:t>
            </a:r>
            <a:r>
              <a:rPr dirty="0"/>
              <a:t> </a:t>
            </a:r>
            <a:r>
              <a:rPr dirty="0" err="1"/>
              <a:t>러닝</a:t>
            </a:r>
            <a:r>
              <a:rPr dirty="0"/>
              <a:t> </a:t>
            </a:r>
            <a:r>
              <a:rPr dirty="0" err="1"/>
              <a:t>모델의</a:t>
            </a:r>
            <a:r>
              <a:rPr dirty="0"/>
              <a:t> </a:t>
            </a:r>
            <a:r>
              <a:rPr dirty="0" err="1"/>
              <a:t>입력으로</a:t>
            </a:r>
            <a:r>
              <a:rPr dirty="0"/>
              <a:t> </a:t>
            </a:r>
            <a:r>
              <a:rPr dirty="0" err="1"/>
              <a:t>사용됩니다</a:t>
            </a:r>
            <a:r>
              <a:rPr dirty="0"/>
              <a:t>.</a:t>
            </a:r>
          </a:p>
          <a:p>
            <a:endParaRPr lang="en-US" dirty="0"/>
          </a:p>
          <a:p>
            <a:r>
              <a:rPr dirty="0" err="1"/>
              <a:t>GRU의</a:t>
            </a:r>
            <a:r>
              <a:rPr dirty="0"/>
              <a:t> </a:t>
            </a:r>
            <a:r>
              <a:rPr dirty="0" err="1"/>
              <a:t>차원</a:t>
            </a:r>
            <a:r>
              <a:rPr dirty="0"/>
              <a:t>: 128</a:t>
            </a:r>
          </a:p>
          <a:p>
            <a:r>
              <a:rPr dirty="0" err="1"/>
              <a:t>이</a:t>
            </a:r>
            <a:r>
              <a:rPr dirty="0"/>
              <a:t> </a:t>
            </a:r>
            <a:r>
              <a:rPr dirty="0" err="1"/>
              <a:t>경우</a:t>
            </a:r>
            <a:r>
              <a:rPr dirty="0"/>
              <a:t>, </a:t>
            </a:r>
            <a:r>
              <a:rPr dirty="0" err="1"/>
              <a:t>순방향</a:t>
            </a:r>
            <a:r>
              <a:rPr dirty="0"/>
              <a:t> </a:t>
            </a:r>
            <a:r>
              <a:rPr dirty="0" err="1"/>
              <a:t>및</a:t>
            </a:r>
            <a:r>
              <a:rPr dirty="0"/>
              <a:t> </a:t>
            </a:r>
            <a:r>
              <a:rPr dirty="0" err="1"/>
              <a:t>역방향</a:t>
            </a:r>
            <a:r>
              <a:rPr dirty="0"/>
              <a:t> </a:t>
            </a:r>
            <a:r>
              <a:rPr dirty="0" err="1"/>
              <a:t>GRU의</a:t>
            </a:r>
            <a:r>
              <a:rPr dirty="0"/>
              <a:t> </a:t>
            </a:r>
            <a:r>
              <a:rPr dirty="0" err="1"/>
              <a:t>조합으로</a:t>
            </a:r>
            <a:r>
              <a:rPr dirty="0"/>
              <a:t>, </a:t>
            </a:r>
            <a:r>
              <a:rPr dirty="0" err="1"/>
              <a:t>단어</a:t>
            </a:r>
            <a:r>
              <a:rPr dirty="0"/>
              <a:t> </a:t>
            </a:r>
            <a:r>
              <a:rPr dirty="0" err="1"/>
              <a:t>및</a:t>
            </a:r>
            <a:r>
              <a:rPr dirty="0"/>
              <a:t> </a:t>
            </a:r>
            <a:r>
              <a:rPr dirty="0" err="1"/>
              <a:t>문장</a:t>
            </a:r>
            <a:r>
              <a:rPr dirty="0"/>
              <a:t> </a:t>
            </a:r>
            <a:r>
              <a:rPr dirty="0" err="1"/>
              <a:t>특징</a:t>
            </a:r>
            <a:r>
              <a:rPr dirty="0"/>
              <a:t> </a:t>
            </a:r>
            <a:r>
              <a:rPr dirty="0" err="1"/>
              <a:t>벡터의</a:t>
            </a:r>
            <a:r>
              <a:rPr dirty="0"/>
              <a:t> </a:t>
            </a:r>
            <a:r>
              <a:rPr dirty="0" err="1"/>
              <a:t>차원은</a:t>
            </a:r>
            <a:r>
              <a:rPr dirty="0"/>
              <a:t> </a:t>
            </a:r>
            <a:r>
              <a:rPr dirty="0" err="1"/>
              <a:t>모두</a:t>
            </a:r>
            <a:r>
              <a:rPr dirty="0"/>
              <a:t> 256입니다.</a:t>
            </a:r>
          </a:p>
          <a:p>
            <a:endParaRPr dirty="0"/>
          </a:p>
          <a:p>
            <a:r>
              <a:rPr dirty="0" err="1"/>
              <a:t>학습</a:t>
            </a:r>
            <a:r>
              <a:rPr dirty="0"/>
              <a:t> </a:t>
            </a:r>
            <a:r>
              <a:rPr dirty="0" err="1"/>
              <a:t>과정을</a:t>
            </a:r>
            <a:r>
              <a:rPr dirty="0"/>
              <a:t> </a:t>
            </a:r>
            <a:r>
              <a:rPr dirty="0" err="1"/>
              <a:t>통해</a:t>
            </a:r>
            <a:r>
              <a:rPr dirty="0"/>
              <a:t> </a:t>
            </a:r>
            <a:r>
              <a:rPr dirty="0" err="1"/>
              <a:t>얻은</a:t>
            </a:r>
            <a:r>
              <a:rPr dirty="0"/>
              <a:t> </a:t>
            </a:r>
            <a:r>
              <a:rPr dirty="0" err="1"/>
              <a:t>문서</a:t>
            </a:r>
            <a:r>
              <a:rPr dirty="0"/>
              <a:t> </a:t>
            </a:r>
            <a:r>
              <a:rPr dirty="0" err="1"/>
              <a:t>벡터</a:t>
            </a:r>
            <a:r>
              <a:rPr dirty="0"/>
              <a:t> </a:t>
            </a:r>
            <a:r>
              <a:rPr dirty="0" err="1"/>
              <a:t>v는</a:t>
            </a:r>
            <a:r>
              <a:rPr dirty="0"/>
              <a:t> </a:t>
            </a:r>
            <a:r>
              <a:rPr dirty="0" err="1"/>
              <a:t>기술</a:t>
            </a:r>
            <a:r>
              <a:rPr dirty="0"/>
              <a:t> </a:t>
            </a:r>
            <a:r>
              <a:rPr dirty="0" err="1"/>
              <a:t>문서의</a:t>
            </a:r>
            <a:r>
              <a:rPr dirty="0"/>
              <a:t> </a:t>
            </a:r>
            <a:r>
              <a:rPr dirty="0" err="1"/>
              <a:t>단어</a:t>
            </a:r>
            <a:r>
              <a:rPr dirty="0"/>
              <a:t> </a:t>
            </a:r>
            <a:r>
              <a:rPr dirty="0" err="1"/>
              <a:t>수준</a:t>
            </a:r>
            <a:r>
              <a:rPr dirty="0"/>
              <a:t> </a:t>
            </a:r>
            <a:r>
              <a:rPr dirty="0" err="1"/>
              <a:t>및</a:t>
            </a:r>
            <a:r>
              <a:rPr dirty="0"/>
              <a:t> </a:t>
            </a:r>
            <a:r>
              <a:rPr dirty="0" err="1"/>
              <a:t>문장</a:t>
            </a:r>
            <a:r>
              <a:rPr dirty="0"/>
              <a:t> </a:t>
            </a:r>
            <a:r>
              <a:rPr dirty="0" err="1"/>
              <a:t>수준</a:t>
            </a:r>
            <a:r>
              <a:rPr dirty="0"/>
              <a:t> </a:t>
            </a:r>
            <a:r>
              <a:rPr dirty="0" err="1"/>
              <a:t>구조에서의</a:t>
            </a:r>
            <a:r>
              <a:rPr dirty="0"/>
              <a:t> </a:t>
            </a:r>
            <a:r>
              <a:rPr dirty="0" err="1"/>
              <a:t>계층적</a:t>
            </a:r>
            <a:r>
              <a:rPr dirty="0"/>
              <a:t> </a:t>
            </a:r>
            <a:r>
              <a:rPr dirty="0" err="1"/>
              <a:t>의미</a:t>
            </a:r>
            <a:r>
              <a:rPr dirty="0"/>
              <a:t> </a:t>
            </a:r>
            <a:r>
              <a:rPr dirty="0" err="1"/>
              <a:t>정보를</a:t>
            </a:r>
            <a:r>
              <a:rPr dirty="0"/>
              <a:t> </a:t>
            </a:r>
            <a:r>
              <a:rPr dirty="0" err="1"/>
              <a:t>포함하므로</a:t>
            </a:r>
            <a:r>
              <a:rPr dirty="0"/>
              <a:t>, </a:t>
            </a:r>
            <a:r>
              <a:rPr dirty="0" err="1"/>
              <a:t>이를</a:t>
            </a:r>
            <a:r>
              <a:rPr dirty="0"/>
              <a:t> </a:t>
            </a:r>
            <a:r>
              <a:rPr dirty="0" err="1"/>
              <a:t>다음</a:t>
            </a:r>
            <a:r>
              <a:rPr dirty="0"/>
              <a:t> </a:t>
            </a:r>
            <a:r>
              <a:rPr dirty="0" err="1"/>
              <a:t>섹션에서</a:t>
            </a:r>
            <a:r>
              <a:rPr dirty="0"/>
              <a:t> </a:t>
            </a:r>
            <a:r>
              <a:rPr dirty="0" err="1"/>
              <a:t>v_txt라고</a:t>
            </a:r>
            <a:r>
              <a:rPr dirty="0"/>
              <a:t> </a:t>
            </a:r>
            <a:r>
              <a:rPr dirty="0" err="1"/>
              <a:t>부릅니다</a:t>
            </a:r>
            <a:r>
              <a:rPr dirty="0"/>
              <a:t>.</a:t>
            </a:r>
            <a:endParaRPr lang="en-US" dirty="0"/>
          </a:p>
          <a:p>
            <a:endParaRPr lang="en-US" dirty="0"/>
          </a:p>
          <a:p>
            <a:r>
              <a:rPr lang="ko-Kore-KR" altLang="en-US" dirty="0"/>
              <a:t>우측</a:t>
            </a:r>
            <a:r>
              <a:rPr lang="ko-KR" altLang="en-US" dirty="0"/>
              <a:t> 하단의 식은 각 레이어에서 어떻게 진행이 되는지에 대한 표현입니다</a:t>
            </a:r>
            <a:r>
              <a:rPr lang="en-US" altLang="ko-KR" dirty="0"/>
              <a:t>.</a:t>
            </a:r>
          </a:p>
          <a:p>
            <a:r>
              <a:rPr lang="ko-KR" altLang="en-US" dirty="0"/>
              <a:t>먼저</a:t>
            </a:r>
            <a:r>
              <a:rPr lang="en-US" altLang="ko-KR" dirty="0"/>
              <a:t>,</a:t>
            </a:r>
            <a:r>
              <a:rPr lang="ko-KR" altLang="en-US" dirty="0"/>
              <a:t> 입력으로 들어온 텍스트를 </a:t>
            </a:r>
            <a:r>
              <a:rPr lang="ko-KR" altLang="en-US" dirty="0" err="1"/>
              <a:t>테크넷</a:t>
            </a:r>
            <a:r>
              <a:rPr lang="ko-KR" altLang="en-US" dirty="0"/>
              <a:t> 인코딩 과정을 통해 인코딩 한 이후 센텐스 인코더 파트로 들어가게 됩니다</a:t>
            </a:r>
            <a:r>
              <a:rPr lang="en-US" altLang="ko-KR" dirty="0"/>
              <a:t>.</a:t>
            </a:r>
            <a:endParaRPr lang="en-US" dirty="0"/>
          </a:p>
          <a:p>
            <a:r>
              <a:rPr lang="ko-KR" altLang="en-US" dirty="0"/>
              <a:t>센텐스 인코더 라는 초록색 박스 부분을 통해 센텐스 벡터가 나옵니다</a:t>
            </a:r>
            <a:r>
              <a:rPr lang="en-US" altLang="ko-KR" dirty="0"/>
              <a:t>.</a:t>
            </a:r>
          </a:p>
          <a:p>
            <a:r>
              <a:rPr lang="ko-KR" altLang="en-US" dirty="0"/>
              <a:t>이후 </a:t>
            </a:r>
            <a:r>
              <a:rPr lang="en-US" altLang="ko-KR" dirty="0"/>
              <a:t>BGRU </a:t>
            </a:r>
            <a:r>
              <a:rPr lang="ko-KR" altLang="en-US" dirty="0"/>
              <a:t>와 </a:t>
            </a:r>
            <a:r>
              <a:rPr lang="ko-KR" altLang="en-US" dirty="0" err="1"/>
              <a:t>어텐션</a:t>
            </a:r>
            <a:r>
              <a:rPr lang="ko-KR" altLang="en-US" dirty="0"/>
              <a:t> 레이어를 통해 다큐먼트 벡터가 나오게 됩니다</a:t>
            </a:r>
            <a:r>
              <a:rPr lang="en-US" altLang="ko-KR"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rPr dirty="0" err="1"/>
              <a:t>텍스트</a:t>
            </a:r>
            <a:r>
              <a:rPr dirty="0"/>
              <a:t> </a:t>
            </a:r>
            <a:r>
              <a:rPr lang="ko-KR" altLang="en-US" dirty="0" err="1"/>
              <a:t>피쳐</a:t>
            </a:r>
            <a:r>
              <a:rPr dirty="0"/>
              <a:t> </a:t>
            </a:r>
            <a:r>
              <a:rPr dirty="0" err="1"/>
              <a:t>v_txt와</a:t>
            </a:r>
            <a:r>
              <a:rPr dirty="0"/>
              <a:t> </a:t>
            </a:r>
            <a:r>
              <a:rPr dirty="0" err="1"/>
              <a:t>이미지</a:t>
            </a:r>
            <a:r>
              <a:rPr dirty="0"/>
              <a:t> </a:t>
            </a:r>
            <a:r>
              <a:rPr lang="ko-KR" altLang="en-US" dirty="0" err="1"/>
              <a:t>피쳐</a:t>
            </a:r>
            <a:r>
              <a:rPr dirty="0"/>
              <a:t> </a:t>
            </a:r>
            <a:r>
              <a:rPr dirty="0" err="1"/>
              <a:t>v_img는</a:t>
            </a:r>
            <a:r>
              <a:rPr dirty="0"/>
              <a:t> </a:t>
            </a:r>
            <a:r>
              <a:rPr dirty="0" err="1"/>
              <a:t>몇</a:t>
            </a:r>
            <a:r>
              <a:rPr dirty="0"/>
              <a:t> </a:t>
            </a:r>
            <a:r>
              <a:rPr dirty="0" err="1"/>
              <a:t>개의</a:t>
            </a:r>
            <a:r>
              <a:rPr dirty="0"/>
              <a:t> </a:t>
            </a:r>
            <a:r>
              <a:rPr lang="en-US" dirty="0"/>
              <a:t>FC layer</a:t>
            </a:r>
            <a:r>
              <a:rPr dirty="0"/>
              <a:t> </a:t>
            </a:r>
            <a:r>
              <a:rPr dirty="0" err="1"/>
              <a:t>및</a:t>
            </a:r>
            <a:r>
              <a:rPr dirty="0"/>
              <a:t> </a:t>
            </a:r>
            <a:r>
              <a:rPr dirty="0" err="1"/>
              <a:t>단계별</a:t>
            </a:r>
            <a:r>
              <a:rPr dirty="0"/>
              <a:t> </a:t>
            </a:r>
            <a:r>
              <a:rPr lang="en-US" dirty="0"/>
              <a:t>concatenation</a:t>
            </a:r>
            <a:r>
              <a:rPr dirty="0"/>
              <a:t> </a:t>
            </a:r>
            <a:r>
              <a:rPr dirty="0" err="1"/>
              <a:t>작업을</a:t>
            </a:r>
            <a:r>
              <a:rPr dirty="0"/>
              <a:t> </a:t>
            </a:r>
            <a:r>
              <a:rPr dirty="0" err="1"/>
              <a:t>통해</a:t>
            </a:r>
            <a:r>
              <a:rPr dirty="0"/>
              <a:t> </a:t>
            </a:r>
            <a:r>
              <a:rPr dirty="0" err="1"/>
              <a:t>융합되어</a:t>
            </a:r>
            <a:r>
              <a:rPr dirty="0"/>
              <a:t> </a:t>
            </a:r>
            <a:r>
              <a:rPr dirty="0" err="1"/>
              <a:t>공동으로</a:t>
            </a:r>
            <a:r>
              <a:rPr dirty="0"/>
              <a:t> </a:t>
            </a:r>
            <a:r>
              <a:rPr dirty="0" err="1"/>
              <a:t>학습됩니다</a:t>
            </a:r>
            <a:r>
              <a:rPr dirty="0"/>
              <a:t>.</a:t>
            </a:r>
          </a:p>
          <a:p>
            <a:r>
              <a:rPr dirty="0" err="1"/>
              <a:t>모델</a:t>
            </a:r>
            <a:r>
              <a:rPr dirty="0"/>
              <a:t> </a:t>
            </a:r>
            <a:r>
              <a:rPr dirty="0" err="1"/>
              <a:t>끝에</a:t>
            </a:r>
            <a:r>
              <a:rPr dirty="0"/>
              <a:t> </a:t>
            </a:r>
            <a:r>
              <a:rPr dirty="0" err="1"/>
              <a:t>있는</a:t>
            </a:r>
            <a:r>
              <a:rPr dirty="0"/>
              <a:t> </a:t>
            </a:r>
            <a:r>
              <a:rPr lang="en-US" dirty="0"/>
              <a:t>FC layer</a:t>
            </a:r>
            <a:r>
              <a:rPr dirty="0"/>
              <a:t> </a:t>
            </a:r>
            <a:r>
              <a:rPr dirty="0" err="1"/>
              <a:t>및</a:t>
            </a:r>
            <a:r>
              <a:rPr dirty="0"/>
              <a:t> </a:t>
            </a:r>
            <a:r>
              <a:rPr lang="en-US" dirty="0"/>
              <a:t>concatenated layer</a:t>
            </a:r>
            <a:r>
              <a:rPr lang="ko-KR" altLang="en-US" dirty="0"/>
              <a:t>는 </a:t>
            </a:r>
            <a:r>
              <a:rPr dirty="0"/>
              <a:t> </a:t>
            </a:r>
            <a:r>
              <a:rPr dirty="0" err="1"/>
              <a:t>계층적</a:t>
            </a:r>
            <a:r>
              <a:rPr dirty="0"/>
              <a:t> </a:t>
            </a:r>
            <a:r>
              <a:rPr dirty="0" err="1"/>
              <a:t>학습</a:t>
            </a:r>
            <a:r>
              <a:rPr dirty="0"/>
              <a:t> </a:t>
            </a:r>
            <a:r>
              <a:rPr dirty="0" err="1"/>
              <a:t>구조를</a:t>
            </a:r>
            <a:r>
              <a:rPr dirty="0"/>
              <a:t> </a:t>
            </a:r>
            <a:r>
              <a:rPr dirty="0" err="1"/>
              <a:t>형성하도록</a:t>
            </a:r>
            <a:r>
              <a:rPr dirty="0"/>
              <a:t> </a:t>
            </a:r>
            <a:r>
              <a:rPr dirty="0" err="1"/>
              <a:t>설계되어</a:t>
            </a:r>
            <a:r>
              <a:rPr dirty="0"/>
              <a:t> </a:t>
            </a:r>
            <a:r>
              <a:rPr dirty="0" err="1"/>
              <a:t>계층적</a:t>
            </a:r>
            <a:r>
              <a:rPr dirty="0"/>
              <a:t> </a:t>
            </a:r>
            <a:r>
              <a:rPr dirty="0" err="1"/>
              <a:t>분류를</a:t>
            </a:r>
            <a:r>
              <a:rPr dirty="0"/>
              <a:t> </a:t>
            </a:r>
            <a:r>
              <a:rPr dirty="0" err="1"/>
              <a:t>가능하게합니다</a:t>
            </a:r>
            <a:r>
              <a:rPr dirty="0"/>
              <a:t>.</a:t>
            </a:r>
          </a:p>
          <a:p>
            <a:r>
              <a:rPr lang="ko-KR" altLang="en-US" dirty="0"/>
              <a:t>퓨전 러닝의 식은 다음과 같습니다</a:t>
            </a:r>
            <a:r>
              <a:rPr lang="en-US" altLang="ko-KR" dirty="0"/>
              <a:t>.</a:t>
            </a:r>
            <a:endParaRPr dirty="0"/>
          </a:p>
          <a:p>
            <a:endParaRPr dirty="0"/>
          </a:p>
          <a:p>
            <a:r>
              <a:rPr lang="ko-KR" altLang="en-US" dirty="0"/>
              <a:t>식에서 </a:t>
            </a:r>
            <a:r>
              <a:rPr dirty="0" err="1"/>
              <a:t>소프트맥스는</a:t>
            </a:r>
            <a:r>
              <a:rPr dirty="0"/>
              <a:t> </a:t>
            </a:r>
            <a:r>
              <a:rPr dirty="0" err="1"/>
              <a:t>소프트맥스</a:t>
            </a:r>
            <a:r>
              <a:rPr dirty="0"/>
              <a:t> </a:t>
            </a:r>
            <a:r>
              <a:rPr dirty="0" err="1"/>
              <a:t>활성화</a:t>
            </a:r>
            <a:r>
              <a:rPr dirty="0"/>
              <a:t> </a:t>
            </a:r>
            <a:r>
              <a:rPr dirty="0" err="1"/>
              <a:t>함수이며</a:t>
            </a:r>
            <a:r>
              <a:rPr dirty="0"/>
              <a:t>, p_l1은 </a:t>
            </a:r>
            <a:r>
              <a:rPr dirty="0" err="1"/>
              <a:t>첫</a:t>
            </a:r>
            <a:r>
              <a:rPr dirty="0"/>
              <a:t> </a:t>
            </a:r>
            <a:r>
              <a:rPr dirty="0" err="1"/>
              <a:t>번째</a:t>
            </a:r>
            <a:r>
              <a:rPr dirty="0"/>
              <a:t> </a:t>
            </a:r>
            <a:r>
              <a:rPr dirty="0" err="1"/>
              <a:t>수준</a:t>
            </a:r>
            <a:r>
              <a:rPr dirty="0"/>
              <a:t> </a:t>
            </a:r>
            <a:r>
              <a:rPr dirty="0" err="1"/>
              <a:t>범주에</a:t>
            </a:r>
            <a:r>
              <a:rPr dirty="0"/>
              <a:t> </a:t>
            </a:r>
            <a:r>
              <a:rPr dirty="0" err="1"/>
              <a:t>대한</a:t>
            </a:r>
            <a:r>
              <a:rPr dirty="0"/>
              <a:t> </a:t>
            </a:r>
            <a:r>
              <a:rPr dirty="0" err="1"/>
              <a:t>예측</a:t>
            </a:r>
            <a:r>
              <a:rPr dirty="0"/>
              <a:t> </a:t>
            </a:r>
            <a:r>
              <a:rPr dirty="0" err="1"/>
              <a:t>확률</a:t>
            </a:r>
            <a:r>
              <a:rPr dirty="0"/>
              <a:t> </a:t>
            </a:r>
            <a:r>
              <a:rPr dirty="0" err="1"/>
              <a:t>벡터입니다</a:t>
            </a:r>
            <a:r>
              <a:rPr dirty="0"/>
              <a:t>.</a:t>
            </a:r>
          </a:p>
          <a:p>
            <a:r>
              <a:rPr dirty="0" err="1"/>
              <a:t>마찬가지로</a:t>
            </a:r>
            <a:r>
              <a:rPr dirty="0"/>
              <a:t>, </a:t>
            </a:r>
            <a:r>
              <a:rPr dirty="0" err="1"/>
              <a:t>두</a:t>
            </a:r>
            <a:r>
              <a:rPr dirty="0"/>
              <a:t> </a:t>
            </a:r>
            <a:r>
              <a:rPr dirty="0" err="1"/>
              <a:t>번째</a:t>
            </a:r>
            <a:r>
              <a:rPr dirty="0"/>
              <a:t> </a:t>
            </a:r>
            <a:r>
              <a:rPr dirty="0" err="1"/>
              <a:t>및</a:t>
            </a:r>
            <a:r>
              <a:rPr dirty="0"/>
              <a:t> </a:t>
            </a:r>
            <a:r>
              <a:rPr dirty="0" err="1"/>
              <a:t>세</a:t>
            </a:r>
            <a:r>
              <a:rPr dirty="0"/>
              <a:t> </a:t>
            </a:r>
            <a:r>
              <a:rPr dirty="0" err="1"/>
              <a:t>번째</a:t>
            </a:r>
            <a:r>
              <a:rPr dirty="0"/>
              <a:t> </a:t>
            </a:r>
            <a:r>
              <a:rPr dirty="0" err="1"/>
              <a:t>분류</a:t>
            </a:r>
            <a:r>
              <a:rPr lang="ko-KR" altLang="en-US" dirty="0"/>
              <a:t>또한</a:t>
            </a:r>
            <a:r>
              <a:rPr dirty="0"/>
              <a:t> </a:t>
            </a:r>
            <a:r>
              <a:rPr dirty="0" err="1"/>
              <a:t>위의</a:t>
            </a:r>
            <a:r>
              <a:rPr dirty="0"/>
              <a:t> </a:t>
            </a:r>
            <a:r>
              <a:rPr dirty="0" err="1"/>
              <a:t>방정식과</a:t>
            </a:r>
            <a:r>
              <a:rPr dirty="0"/>
              <a:t> </a:t>
            </a:r>
            <a:r>
              <a:rPr dirty="0" err="1"/>
              <a:t>유사합니다</a:t>
            </a:r>
            <a:r>
              <a:rPr dirty="0"/>
              <a:t>.</a:t>
            </a:r>
          </a:p>
          <a:p>
            <a:r>
              <a:rPr lang="ko-KR" altLang="en-US" dirty="0" err="1"/>
              <a:t>카테고리컬</a:t>
            </a:r>
            <a:r>
              <a:rPr lang="ko-KR" altLang="en-US" dirty="0"/>
              <a:t> 크로스</a:t>
            </a:r>
            <a:r>
              <a:rPr dirty="0"/>
              <a:t> </a:t>
            </a:r>
            <a:r>
              <a:rPr dirty="0" err="1"/>
              <a:t>엔트로피</a:t>
            </a:r>
            <a:r>
              <a:rPr dirty="0"/>
              <a:t> </a:t>
            </a:r>
            <a:r>
              <a:rPr lang="ko-KR" altLang="en-US" dirty="0"/>
              <a:t>로스</a:t>
            </a:r>
            <a:r>
              <a:rPr dirty="0"/>
              <a:t> </a:t>
            </a:r>
            <a:r>
              <a:rPr dirty="0" err="1"/>
              <a:t>가</a:t>
            </a:r>
            <a:r>
              <a:rPr dirty="0"/>
              <a:t> </a:t>
            </a:r>
            <a:r>
              <a:rPr lang="ko-KR" altLang="en-US" dirty="0"/>
              <a:t>트레이닝 로스 함수</a:t>
            </a:r>
            <a:r>
              <a:rPr dirty="0" err="1"/>
              <a:t>로</a:t>
            </a:r>
            <a:r>
              <a:rPr dirty="0"/>
              <a:t> </a:t>
            </a:r>
            <a:r>
              <a:rPr dirty="0" err="1"/>
              <a:t>사용됩니다</a:t>
            </a:r>
            <a:r>
              <a:rPr dirty="0"/>
              <a:t> : L = </a:t>
            </a:r>
            <a:r>
              <a:rPr dirty="0" err="1"/>
              <a:t>시그마</a:t>
            </a:r>
            <a:r>
              <a:rPr dirty="0"/>
              <a:t> y log </a:t>
            </a:r>
            <a:r>
              <a:rPr dirty="0" err="1"/>
              <a:t>yhat</a:t>
            </a:r>
            <a:endParaRPr dirty="0"/>
          </a:p>
          <a:p>
            <a:r>
              <a:rPr dirty="0" err="1"/>
              <a:t>세</a:t>
            </a:r>
            <a:r>
              <a:rPr dirty="0"/>
              <a:t> </a:t>
            </a:r>
            <a:r>
              <a:rPr dirty="0" err="1"/>
              <a:t>가지</a:t>
            </a:r>
            <a:r>
              <a:rPr dirty="0"/>
              <a:t> </a:t>
            </a:r>
            <a:r>
              <a:rPr dirty="0" err="1"/>
              <a:t>작업</a:t>
            </a:r>
            <a:r>
              <a:rPr dirty="0"/>
              <a:t> </a:t>
            </a:r>
            <a:r>
              <a:rPr dirty="0" err="1"/>
              <a:t>각각</a:t>
            </a:r>
            <a:r>
              <a:rPr lang="ko-KR" altLang="en-US" dirty="0"/>
              <a:t>의 로스가</a:t>
            </a:r>
            <a:r>
              <a:rPr dirty="0"/>
              <a:t> </a:t>
            </a:r>
            <a:r>
              <a:rPr dirty="0" err="1"/>
              <a:t>있으며</a:t>
            </a:r>
            <a:r>
              <a:rPr dirty="0"/>
              <a:t>, </a:t>
            </a:r>
            <a:r>
              <a:rPr dirty="0" err="1"/>
              <a:t>TechDoc의</a:t>
            </a:r>
            <a:r>
              <a:rPr dirty="0"/>
              <a:t> </a:t>
            </a:r>
            <a:r>
              <a:rPr dirty="0" err="1"/>
              <a:t>전반적인</a:t>
            </a:r>
            <a:r>
              <a:rPr dirty="0"/>
              <a:t> </a:t>
            </a:r>
            <a:r>
              <a:rPr dirty="0" err="1"/>
              <a:t>손실은</a:t>
            </a:r>
            <a:r>
              <a:rPr dirty="0"/>
              <a:t> </a:t>
            </a:r>
            <a:r>
              <a:rPr dirty="0" err="1"/>
              <a:t>다음</a:t>
            </a:r>
            <a:r>
              <a:rPr lang="ko-KR" altLang="en-US" dirty="0"/>
              <a:t> 식</a:t>
            </a:r>
            <a:r>
              <a:rPr dirty="0" err="1"/>
              <a:t>과</a:t>
            </a:r>
            <a:r>
              <a:rPr dirty="0"/>
              <a:t> </a:t>
            </a:r>
            <a:r>
              <a:rPr dirty="0" err="1"/>
              <a:t>같습니다</a:t>
            </a:r>
            <a:r>
              <a:rPr dirty="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xfrm>
            <a:off x="381000" y="685800"/>
            <a:ext cx="6096000" cy="3429000"/>
          </a:xfrm>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rPr dirty="0" err="1"/>
              <a:t>이전</a:t>
            </a:r>
            <a:r>
              <a:rPr dirty="0"/>
              <a:t> </a:t>
            </a:r>
            <a:r>
              <a:rPr dirty="0" err="1"/>
              <a:t>과정까지의</a:t>
            </a:r>
            <a:r>
              <a:rPr dirty="0"/>
              <a:t> </a:t>
            </a:r>
            <a:r>
              <a:rPr dirty="0" err="1"/>
              <a:t>학습을</a:t>
            </a:r>
            <a:r>
              <a:rPr dirty="0"/>
              <a:t> </a:t>
            </a:r>
            <a:r>
              <a:rPr dirty="0" err="1"/>
              <a:t>통해</a:t>
            </a:r>
            <a:r>
              <a:rPr dirty="0"/>
              <a:t> </a:t>
            </a:r>
            <a:r>
              <a:rPr dirty="0" err="1"/>
              <a:t>개별</a:t>
            </a:r>
            <a:r>
              <a:rPr dirty="0"/>
              <a:t> </a:t>
            </a:r>
            <a:r>
              <a:rPr dirty="0" err="1"/>
              <a:t>기술</a:t>
            </a:r>
            <a:r>
              <a:rPr dirty="0"/>
              <a:t> </a:t>
            </a:r>
            <a:r>
              <a:rPr dirty="0" err="1"/>
              <a:t>문서에</a:t>
            </a:r>
            <a:r>
              <a:rPr dirty="0"/>
              <a:t> </a:t>
            </a:r>
            <a:r>
              <a:rPr dirty="0" err="1"/>
              <a:t>대한</a:t>
            </a:r>
            <a:r>
              <a:rPr dirty="0"/>
              <a:t> </a:t>
            </a:r>
            <a:r>
              <a:rPr dirty="0" err="1"/>
              <a:t>텍스트</a:t>
            </a:r>
            <a:r>
              <a:rPr dirty="0"/>
              <a:t> </a:t>
            </a:r>
            <a:r>
              <a:rPr dirty="0" err="1"/>
              <a:t>및</a:t>
            </a:r>
            <a:r>
              <a:rPr dirty="0"/>
              <a:t> </a:t>
            </a:r>
            <a:r>
              <a:rPr dirty="0" err="1"/>
              <a:t>이미지</a:t>
            </a:r>
            <a:r>
              <a:rPr dirty="0"/>
              <a:t> </a:t>
            </a:r>
            <a:r>
              <a:rPr dirty="0" err="1"/>
              <a:t>정보가</a:t>
            </a:r>
            <a:r>
              <a:rPr dirty="0"/>
              <a:t> </a:t>
            </a:r>
            <a:r>
              <a:rPr dirty="0" err="1"/>
              <a:t>포함된</a:t>
            </a:r>
            <a:r>
              <a:rPr dirty="0"/>
              <a:t> fused </a:t>
            </a:r>
            <a:r>
              <a:rPr dirty="0" err="1"/>
              <a:t>피처</a:t>
            </a:r>
            <a:r>
              <a:rPr dirty="0"/>
              <a:t> </a:t>
            </a:r>
            <a:r>
              <a:rPr dirty="0" err="1"/>
              <a:t>벡터를</a:t>
            </a:r>
            <a:r>
              <a:rPr dirty="0"/>
              <a:t> </a:t>
            </a:r>
            <a:r>
              <a:rPr dirty="0" err="1"/>
              <a:t>도출했습니다</a:t>
            </a:r>
            <a:r>
              <a:rPr dirty="0"/>
              <a:t>. </a:t>
            </a:r>
          </a:p>
          <a:p>
            <a:r>
              <a:rPr dirty="0" err="1"/>
              <a:t>이</a:t>
            </a:r>
            <a:r>
              <a:rPr dirty="0"/>
              <a:t> </a:t>
            </a:r>
            <a:r>
              <a:rPr dirty="0" err="1"/>
              <a:t>벡터는</a:t>
            </a:r>
            <a:r>
              <a:rPr dirty="0"/>
              <a:t> </a:t>
            </a:r>
            <a:r>
              <a:rPr dirty="0" err="1"/>
              <a:t>문서</a:t>
            </a:r>
            <a:r>
              <a:rPr dirty="0"/>
              <a:t> </a:t>
            </a:r>
            <a:r>
              <a:rPr dirty="0" err="1"/>
              <a:t>간</a:t>
            </a:r>
            <a:r>
              <a:rPr dirty="0"/>
              <a:t> </a:t>
            </a:r>
            <a:r>
              <a:rPr dirty="0" err="1"/>
              <a:t>관계의</a:t>
            </a:r>
            <a:r>
              <a:rPr dirty="0"/>
              <a:t> </a:t>
            </a:r>
            <a:r>
              <a:rPr dirty="0" err="1"/>
              <a:t>네트워크</a:t>
            </a:r>
            <a:r>
              <a:rPr dirty="0"/>
              <a:t> </a:t>
            </a:r>
            <a:r>
              <a:rPr dirty="0" err="1"/>
              <a:t>구조와</a:t>
            </a:r>
            <a:r>
              <a:rPr dirty="0"/>
              <a:t> </a:t>
            </a:r>
            <a:r>
              <a:rPr dirty="0" err="1"/>
              <a:t>함께</a:t>
            </a:r>
            <a:r>
              <a:rPr dirty="0"/>
              <a:t> </a:t>
            </a:r>
            <a:r>
              <a:rPr dirty="0" err="1"/>
              <a:t>노드</a:t>
            </a:r>
            <a:r>
              <a:rPr dirty="0"/>
              <a:t> </a:t>
            </a:r>
            <a:r>
              <a:rPr dirty="0" err="1"/>
              <a:t>피처로</a:t>
            </a:r>
            <a:r>
              <a:rPr dirty="0"/>
              <a:t> </a:t>
            </a:r>
            <a:r>
              <a:rPr dirty="0" err="1"/>
              <a:t>사용되어</a:t>
            </a:r>
            <a:r>
              <a:rPr dirty="0"/>
              <a:t> GNN </a:t>
            </a:r>
            <a:r>
              <a:rPr dirty="0" err="1"/>
              <a:t>학습을</a:t>
            </a:r>
            <a:r>
              <a:rPr dirty="0"/>
              <a:t> </a:t>
            </a:r>
            <a:r>
              <a:rPr dirty="0" err="1"/>
              <a:t>통해</a:t>
            </a:r>
            <a:r>
              <a:rPr dirty="0"/>
              <a:t> </a:t>
            </a:r>
            <a:r>
              <a:rPr dirty="0" err="1"/>
              <a:t>네트워크</a:t>
            </a:r>
            <a:r>
              <a:rPr dirty="0"/>
              <a:t> </a:t>
            </a:r>
            <a:r>
              <a:rPr dirty="0" err="1"/>
              <a:t>퓨전</a:t>
            </a:r>
            <a:r>
              <a:rPr dirty="0"/>
              <a:t> </a:t>
            </a:r>
            <a:r>
              <a:rPr dirty="0" err="1"/>
              <a:t>학습을</a:t>
            </a:r>
            <a:r>
              <a:rPr dirty="0"/>
              <a:t> </a:t>
            </a:r>
            <a:r>
              <a:rPr dirty="0" err="1"/>
              <a:t>수행합니다</a:t>
            </a:r>
            <a:r>
              <a:rPr dirty="0"/>
              <a:t>.</a:t>
            </a:r>
          </a:p>
          <a:p>
            <a:r>
              <a:rPr dirty="0" err="1"/>
              <a:t>GraphSAGE</a:t>
            </a:r>
            <a:r>
              <a:rPr dirty="0"/>
              <a:t> </a:t>
            </a:r>
            <a:r>
              <a:rPr dirty="0" err="1"/>
              <a:t>모델은</a:t>
            </a:r>
            <a:r>
              <a:rPr dirty="0"/>
              <a:t> </a:t>
            </a:r>
            <a:r>
              <a:rPr dirty="0" err="1"/>
              <a:t>임베딩</a:t>
            </a:r>
            <a:r>
              <a:rPr dirty="0"/>
              <a:t> </a:t>
            </a:r>
            <a:r>
              <a:rPr dirty="0" err="1"/>
              <a:t>모델을</a:t>
            </a:r>
            <a:r>
              <a:rPr dirty="0"/>
              <a:t> </a:t>
            </a:r>
            <a:r>
              <a:rPr dirty="0" err="1"/>
              <a:t>다시</a:t>
            </a:r>
            <a:r>
              <a:rPr dirty="0"/>
              <a:t> </a:t>
            </a:r>
            <a:r>
              <a:rPr dirty="0" err="1"/>
              <a:t>학습하지</a:t>
            </a:r>
            <a:r>
              <a:rPr dirty="0"/>
              <a:t> </a:t>
            </a:r>
            <a:r>
              <a:rPr dirty="0" err="1"/>
              <a:t>않고</a:t>
            </a:r>
            <a:r>
              <a:rPr dirty="0"/>
              <a:t> </a:t>
            </a:r>
            <a:r>
              <a:rPr dirty="0" err="1"/>
              <a:t>본격적으로</a:t>
            </a:r>
            <a:r>
              <a:rPr dirty="0"/>
              <a:t> unseen </a:t>
            </a:r>
            <a:r>
              <a:rPr dirty="0" err="1"/>
              <a:t>노드에</a:t>
            </a:r>
            <a:r>
              <a:rPr dirty="0"/>
              <a:t> </a:t>
            </a:r>
            <a:r>
              <a:rPr dirty="0" err="1"/>
              <a:t>대한</a:t>
            </a:r>
            <a:r>
              <a:rPr dirty="0"/>
              <a:t> </a:t>
            </a:r>
            <a:r>
              <a:rPr dirty="0" err="1"/>
              <a:t>예측을</a:t>
            </a:r>
            <a:r>
              <a:rPr dirty="0"/>
              <a:t> </a:t>
            </a:r>
            <a:r>
              <a:rPr dirty="0" err="1"/>
              <a:t>가능하게합니다</a:t>
            </a:r>
            <a:r>
              <a:rPr dirty="0"/>
              <a:t>. </a:t>
            </a:r>
          </a:p>
          <a:p>
            <a:r>
              <a:rPr dirty="0" err="1"/>
              <a:t>네트워크</a:t>
            </a:r>
            <a:r>
              <a:rPr dirty="0"/>
              <a:t> </a:t>
            </a:r>
            <a:r>
              <a:rPr dirty="0" err="1"/>
              <a:t>학습</a:t>
            </a:r>
            <a:r>
              <a:rPr dirty="0"/>
              <a:t> </a:t>
            </a:r>
            <a:r>
              <a:rPr dirty="0" err="1"/>
              <a:t>모듈은</a:t>
            </a:r>
            <a:r>
              <a:rPr dirty="0"/>
              <a:t> </a:t>
            </a:r>
            <a:r>
              <a:rPr dirty="0" err="1"/>
              <a:t>이웃</a:t>
            </a:r>
            <a:r>
              <a:rPr dirty="0"/>
              <a:t> </a:t>
            </a:r>
            <a:r>
              <a:rPr dirty="0" err="1"/>
              <a:t>노드</a:t>
            </a:r>
            <a:r>
              <a:rPr dirty="0"/>
              <a:t> </a:t>
            </a:r>
            <a:r>
              <a:rPr dirty="0" err="1"/>
              <a:t>속성을</a:t>
            </a:r>
            <a:r>
              <a:rPr dirty="0"/>
              <a:t> </a:t>
            </a:r>
            <a:r>
              <a:rPr dirty="0" err="1"/>
              <a:t>집계하여</a:t>
            </a:r>
            <a:r>
              <a:rPr dirty="0"/>
              <a:t> </a:t>
            </a:r>
            <a:r>
              <a:rPr dirty="0" err="1"/>
              <a:t>문서</a:t>
            </a:r>
            <a:r>
              <a:rPr dirty="0"/>
              <a:t> </a:t>
            </a:r>
            <a:r>
              <a:rPr dirty="0" err="1"/>
              <a:t>간</a:t>
            </a:r>
            <a:r>
              <a:rPr dirty="0"/>
              <a:t> </a:t>
            </a:r>
            <a:r>
              <a:rPr dirty="0" err="1"/>
              <a:t>관계</a:t>
            </a:r>
            <a:r>
              <a:rPr dirty="0"/>
              <a:t> </a:t>
            </a:r>
            <a:r>
              <a:rPr dirty="0" err="1"/>
              <a:t>정보</a:t>
            </a:r>
            <a:r>
              <a:rPr dirty="0"/>
              <a:t> </a:t>
            </a:r>
            <a:r>
              <a:rPr dirty="0" err="1"/>
              <a:t>및</a:t>
            </a:r>
            <a:r>
              <a:rPr dirty="0"/>
              <a:t> </a:t>
            </a:r>
            <a:r>
              <a:rPr dirty="0" err="1"/>
              <a:t>내재적인</a:t>
            </a:r>
            <a:r>
              <a:rPr dirty="0"/>
              <a:t> </a:t>
            </a:r>
            <a:r>
              <a:rPr dirty="0" err="1"/>
              <a:t>문서</a:t>
            </a:r>
            <a:r>
              <a:rPr dirty="0"/>
              <a:t> </a:t>
            </a:r>
            <a:r>
              <a:rPr dirty="0" err="1"/>
              <a:t>특성을</a:t>
            </a:r>
            <a:r>
              <a:rPr dirty="0"/>
              <a:t> </a:t>
            </a:r>
            <a:r>
              <a:rPr dirty="0" err="1"/>
              <a:t>모두</a:t>
            </a:r>
            <a:r>
              <a:rPr dirty="0"/>
              <a:t> </a:t>
            </a:r>
            <a:r>
              <a:rPr dirty="0" err="1"/>
              <a:t>학습합니다</a:t>
            </a:r>
            <a:r>
              <a:rPr dirty="0"/>
              <a:t>. </a:t>
            </a:r>
          </a:p>
          <a:p>
            <a:r>
              <a:rPr dirty="0" err="1"/>
              <a:t>이를</a:t>
            </a:r>
            <a:r>
              <a:rPr dirty="0"/>
              <a:t> </a:t>
            </a:r>
            <a:r>
              <a:rPr dirty="0" err="1"/>
              <a:t>위해</a:t>
            </a:r>
            <a:r>
              <a:rPr dirty="0"/>
              <a:t> </a:t>
            </a:r>
            <a:r>
              <a:rPr dirty="0" err="1"/>
              <a:t>문서</a:t>
            </a:r>
            <a:r>
              <a:rPr dirty="0"/>
              <a:t> </a:t>
            </a:r>
            <a:r>
              <a:rPr dirty="0" err="1"/>
              <a:t>쌍이</a:t>
            </a:r>
            <a:r>
              <a:rPr dirty="0"/>
              <a:t> </a:t>
            </a:r>
            <a:r>
              <a:rPr dirty="0" err="1"/>
              <a:t>짧은</a:t>
            </a:r>
            <a:r>
              <a:rPr dirty="0"/>
              <a:t> </a:t>
            </a:r>
            <a:r>
              <a:rPr dirty="0" err="1"/>
              <a:t>랜덤</a:t>
            </a:r>
            <a:r>
              <a:rPr dirty="0"/>
              <a:t> </a:t>
            </a:r>
            <a:r>
              <a:rPr dirty="0" err="1"/>
              <a:t>워크에서</a:t>
            </a:r>
            <a:r>
              <a:rPr dirty="0"/>
              <a:t> </a:t>
            </a:r>
            <a:r>
              <a:rPr dirty="0" err="1"/>
              <a:t>유사한</a:t>
            </a:r>
            <a:r>
              <a:rPr dirty="0"/>
              <a:t> </a:t>
            </a:r>
            <a:r>
              <a:rPr dirty="0" err="1"/>
              <a:t>표현을</a:t>
            </a:r>
            <a:r>
              <a:rPr dirty="0"/>
              <a:t> </a:t>
            </a:r>
            <a:r>
              <a:rPr dirty="0" err="1"/>
              <a:t>갖도록</a:t>
            </a:r>
            <a:r>
              <a:rPr dirty="0"/>
              <a:t> aggregation </a:t>
            </a:r>
            <a:r>
              <a:rPr dirty="0" err="1"/>
              <a:t>parameter를</a:t>
            </a:r>
            <a:r>
              <a:rPr dirty="0"/>
              <a:t> </a:t>
            </a:r>
            <a:r>
              <a:rPr dirty="0" err="1"/>
              <a:t>학습합니다</a:t>
            </a:r>
            <a:r>
              <a:rPr dirty="0"/>
              <a:t>. </a:t>
            </a:r>
          </a:p>
          <a:p>
            <a:r>
              <a:rPr dirty="0" err="1"/>
              <a:t>그리고</a:t>
            </a:r>
            <a:r>
              <a:rPr dirty="0"/>
              <a:t> </a:t>
            </a:r>
            <a:r>
              <a:rPr dirty="0" err="1"/>
              <a:t>각</a:t>
            </a:r>
            <a:r>
              <a:rPr dirty="0"/>
              <a:t> </a:t>
            </a:r>
            <a:r>
              <a:rPr dirty="0" err="1"/>
              <a:t>문서에</a:t>
            </a:r>
            <a:r>
              <a:rPr dirty="0"/>
              <a:t> </a:t>
            </a:r>
            <a:r>
              <a:rPr dirty="0" err="1"/>
              <a:t>대해</a:t>
            </a:r>
            <a:r>
              <a:rPr dirty="0"/>
              <a:t> </a:t>
            </a:r>
            <a:r>
              <a:rPr dirty="0" err="1"/>
              <a:t>네트워크</a:t>
            </a:r>
            <a:r>
              <a:rPr dirty="0"/>
              <a:t> </a:t>
            </a:r>
            <a:r>
              <a:rPr dirty="0" err="1"/>
              <a:t>학습</a:t>
            </a:r>
            <a:r>
              <a:rPr dirty="0"/>
              <a:t> </a:t>
            </a:r>
            <a:r>
              <a:rPr dirty="0" err="1"/>
              <a:t>모듈은</a:t>
            </a:r>
            <a:r>
              <a:rPr dirty="0"/>
              <a:t> </a:t>
            </a:r>
            <a:r>
              <a:rPr dirty="0" err="1"/>
              <a:t>세</a:t>
            </a:r>
            <a:r>
              <a:rPr dirty="0"/>
              <a:t> </a:t>
            </a:r>
            <a:r>
              <a:rPr dirty="0" err="1"/>
              <a:t>가지</a:t>
            </a:r>
            <a:r>
              <a:rPr dirty="0"/>
              <a:t> </a:t>
            </a:r>
            <a:r>
              <a:rPr dirty="0" err="1"/>
              <a:t>정보</a:t>
            </a:r>
            <a:r>
              <a:rPr dirty="0"/>
              <a:t> </a:t>
            </a:r>
            <a:r>
              <a:rPr dirty="0" err="1"/>
              <a:t>유형을</a:t>
            </a:r>
            <a:r>
              <a:rPr dirty="0"/>
              <a:t> </a:t>
            </a:r>
            <a:r>
              <a:rPr dirty="0" err="1"/>
              <a:t>모두</a:t>
            </a:r>
            <a:r>
              <a:rPr dirty="0"/>
              <a:t> </a:t>
            </a:r>
            <a:r>
              <a:rPr dirty="0" err="1"/>
              <a:t>고려하여</a:t>
            </a:r>
            <a:r>
              <a:rPr dirty="0"/>
              <a:t> </a:t>
            </a:r>
            <a:r>
              <a:rPr dirty="0" err="1"/>
              <a:t>노드를</a:t>
            </a:r>
            <a:r>
              <a:rPr dirty="0"/>
              <a:t> </a:t>
            </a:r>
            <a:r>
              <a:rPr dirty="0" err="1"/>
              <a:t>새로운</a:t>
            </a:r>
            <a:r>
              <a:rPr dirty="0"/>
              <a:t> </a:t>
            </a:r>
            <a:r>
              <a:rPr dirty="0" err="1"/>
              <a:t>벡터로</a:t>
            </a:r>
            <a:r>
              <a:rPr dirty="0"/>
              <a:t> </a:t>
            </a:r>
            <a:r>
              <a:rPr dirty="0" err="1"/>
              <a:t>인코딩합니다</a:t>
            </a:r>
            <a:r>
              <a:rPr dirty="0"/>
              <a:t>.</a:t>
            </a:r>
          </a:p>
          <a:p>
            <a:r>
              <a:rPr dirty="0" err="1"/>
              <a:t>마지막으로</a:t>
            </a:r>
            <a:r>
              <a:rPr dirty="0"/>
              <a:t> </a:t>
            </a:r>
            <a:r>
              <a:rPr lang="en-US" dirty="0"/>
              <a:t>FC layer</a:t>
            </a:r>
            <a:r>
              <a:rPr lang="ko-KR" altLang="en-US" dirty="0" err="1"/>
              <a:t>를</a:t>
            </a:r>
            <a:r>
              <a:rPr dirty="0"/>
              <a:t> </a:t>
            </a:r>
            <a:r>
              <a:rPr dirty="0" err="1"/>
              <a:t>사용하여</a:t>
            </a:r>
            <a:r>
              <a:rPr dirty="0"/>
              <a:t> </a:t>
            </a:r>
            <a:r>
              <a:rPr dirty="0" err="1"/>
              <a:t>최종</a:t>
            </a:r>
            <a:r>
              <a:rPr dirty="0"/>
              <a:t> </a:t>
            </a:r>
            <a:r>
              <a:rPr dirty="0" err="1"/>
              <a:t>레이블</a:t>
            </a:r>
            <a:r>
              <a:rPr dirty="0"/>
              <a:t> </a:t>
            </a:r>
            <a:r>
              <a:rPr dirty="0" err="1"/>
              <a:t>예측을</a:t>
            </a:r>
            <a:r>
              <a:rPr dirty="0"/>
              <a:t> </a:t>
            </a:r>
            <a:r>
              <a:rPr dirty="0" err="1"/>
              <a:t>수행</a:t>
            </a:r>
            <a:r>
              <a:rPr lang="ko-KR" altLang="en-US" dirty="0"/>
              <a:t>합니다</a:t>
            </a:r>
            <a:r>
              <a:rPr lang="en-US" altLang="ko-KR" dirty="0"/>
              <a:t>.</a:t>
            </a:r>
            <a:r>
              <a:rPr lang="ko-KR" altLang="en-US" dirty="0"/>
              <a:t> 이는 </a:t>
            </a:r>
            <a:r>
              <a:rPr lang="en" altLang="ko-Kore-KR" dirty="0" err="1"/>
              <a:t>GraphSAGE</a:t>
            </a:r>
            <a:r>
              <a:rPr lang="ko-KR" altLang="en-US" dirty="0"/>
              <a:t> 레이어를 따릅니다</a:t>
            </a:r>
            <a:r>
              <a:rPr lang="en-US" altLang="ko-KR" dirty="0"/>
              <a:t>.</a:t>
            </a:r>
          </a:p>
          <a:p>
            <a:r>
              <a:rPr lang="ko-KR" altLang="en-US" dirty="0"/>
              <a:t>트레이닝</a:t>
            </a:r>
            <a:r>
              <a:rPr dirty="0"/>
              <a:t> </a:t>
            </a:r>
            <a:r>
              <a:rPr lang="ko-KR" altLang="en-US" dirty="0"/>
              <a:t>로스</a:t>
            </a:r>
            <a:r>
              <a:rPr dirty="0" err="1"/>
              <a:t>로는</a:t>
            </a:r>
            <a:r>
              <a:rPr dirty="0"/>
              <a:t> </a:t>
            </a:r>
            <a:r>
              <a:rPr lang="ko-KR" altLang="en-US" dirty="0" err="1"/>
              <a:t>카테고리컬</a:t>
            </a:r>
            <a:r>
              <a:rPr dirty="0"/>
              <a:t> </a:t>
            </a:r>
            <a:r>
              <a:rPr lang="ko-KR" altLang="en-US" dirty="0"/>
              <a:t>크로스</a:t>
            </a:r>
            <a:r>
              <a:rPr dirty="0"/>
              <a:t> </a:t>
            </a:r>
            <a:r>
              <a:rPr dirty="0" err="1"/>
              <a:t>엔트로피를</a:t>
            </a:r>
            <a:r>
              <a:rPr dirty="0"/>
              <a:t> </a:t>
            </a:r>
            <a:r>
              <a:rPr dirty="0" err="1"/>
              <a:t>사용합니다</a:t>
            </a:r>
            <a:r>
              <a:rPr dirty="0"/>
              <a:t>.</a:t>
            </a:r>
          </a:p>
          <a:p>
            <a:r>
              <a:rPr dirty="0" err="1"/>
              <a:t>따라서</a:t>
            </a:r>
            <a:r>
              <a:rPr dirty="0"/>
              <a:t> </a:t>
            </a:r>
            <a:r>
              <a:rPr dirty="0" err="1"/>
              <a:t>세</a:t>
            </a:r>
            <a:r>
              <a:rPr dirty="0"/>
              <a:t> </a:t>
            </a:r>
            <a:r>
              <a:rPr dirty="0" err="1"/>
              <a:t>가지</a:t>
            </a:r>
            <a:r>
              <a:rPr dirty="0"/>
              <a:t> </a:t>
            </a:r>
            <a:r>
              <a:rPr dirty="0" err="1"/>
              <a:t>다른</a:t>
            </a:r>
            <a:r>
              <a:rPr dirty="0"/>
              <a:t> </a:t>
            </a:r>
            <a:r>
              <a:rPr dirty="0" err="1"/>
              <a:t>레벨의</a:t>
            </a:r>
            <a:r>
              <a:rPr dirty="0"/>
              <a:t> </a:t>
            </a:r>
            <a:r>
              <a:rPr dirty="0" err="1"/>
              <a:t>유도</a:t>
            </a:r>
            <a:r>
              <a:rPr dirty="0"/>
              <a:t> </a:t>
            </a:r>
            <a:r>
              <a:rPr dirty="0" err="1"/>
              <a:t>노드</a:t>
            </a:r>
            <a:r>
              <a:rPr dirty="0"/>
              <a:t> </a:t>
            </a:r>
            <a:r>
              <a:rPr dirty="0" err="1"/>
              <a:t>피처를</a:t>
            </a:r>
            <a:r>
              <a:rPr dirty="0"/>
              <a:t> </a:t>
            </a:r>
            <a:r>
              <a:rPr dirty="0" err="1"/>
              <a:t>사용하여</a:t>
            </a:r>
            <a:r>
              <a:rPr dirty="0"/>
              <a:t> </a:t>
            </a:r>
            <a:r>
              <a:rPr dirty="0" err="1"/>
              <a:t>별도의</a:t>
            </a:r>
            <a:r>
              <a:rPr dirty="0"/>
              <a:t> GNN </a:t>
            </a:r>
            <a:r>
              <a:rPr dirty="0" err="1"/>
              <a:t>모델을</a:t>
            </a:r>
            <a:r>
              <a:rPr dirty="0"/>
              <a:t> </a:t>
            </a:r>
            <a:r>
              <a:rPr dirty="0" err="1"/>
              <a:t>구성하여</a:t>
            </a:r>
            <a:r>
              <a:rPr dirty="0"/>
              <a:t> </a:t>
            </a:r>
            <a:r>
              <a:rPr dirty="0" err="1"/>
              <a:t>다른</a:t>
            </a:r>
            <a:r>
              <a:rPr dirty="0"/>
              <a:t> </a:t>
            </a:r>
            <a:r>
              <a:rPr dirty="0" err="1"/>
              <a:t>레벨에서의</a:t>
            </a:r>
            <a:r>
              <a:rPr dirty="0"/>
              <a:t> </a:t>
            </a:r>
            <a:r>
              <a:rPr dirty="0" err="1"/>
              <a:t>분류</a:t>
            </a:r>
            <a:r>
              <a:rPr dirty="0"/>
              <a:t> </a:t>
            </a:r>
            <a:r>
              <a:rPr dirty="0" err="1"/>
              <a:t>작업을</a:t>
            </a:r>
            <a:r>
              <a:rPr dirty="0"/>
              <a:t> </a:t>
            </a:r>
            <a:r>
              <a:rPr dirty="0" err="1"/>
              <a:t>수행할</a:t>
            </a:r>
            <a:r>
              <a:rPr dirty="0"/>
              <a:t> </a:t>
            </a:r>
            <a:r>
              <a:rPr dirty="0" err="1"/>
              <a:t>수</a:t>
            </a:r>
            <a:r>
              <a:rPr dirty="0"/>
              <a:t> </a:t>
            </a:r>
            <a:r>
              <a:rPr dirty="0" err="1"/>
              <a:t>있습니다</a:t>
            </a:r>
            <a:r>
              <a:rPr dirty="0"/>
              <a:t>.</a:t>
            </a:r>
            <a:endParaRPr lang="en-US" dirty="0"/>
          </a:p>
          <a:p>
            <a:endParaRPr lang="en-US" dirty="0"/>
          </a:p>
          <a:p>
            <a:r>
              <a:rPr lang="en-US" dirty="0"/>
              <a:t>aggregation parameter </a:t>
            </a:r>
          </a:p>
          <a:p>
            <a:r>
              <a:rPr lang="en-US" dirty="0"/>
              <a:t>GNN </a:t>
            </a:r>
            <a:r>
              <a:rPr lang="ko-KR" altLang="en-US" dirty="0"/>
              <a:t>기본 내용 파악</a:t>
            </a:r>
            <a:endParaRPr lang="en-US" altLang="ko-KR" dirty="0"/>
          </a:p>
          <a:p>
            <a:endParaRPr lang="en-US" altLang="ko-KR" dirty="0"/>
          </a:p>
          <a:p>
            <a:r>
              <a:rPr lang="en-US" altLang="ko-KR" dirty="0"/>
              <a:t>Inductive method </a:t>
            </a:r>
            <a:r>
              <a:rPr lang="en-US" altLang="ko-KR" dirty="0">
                <a:sym typeface="Wingdings" pitchFamily="2" charset="2"/>
              </a:rPr>
              <a:t>&lt;- -&gt; </a:t>
            </a:r>
            <a:r>
              <a:rPr lang="en-US" altLang="ko-KR" dirty="0" err="1">
                <a:sym typeface="Wingdings" pitchFamily="2" charset="2"/>
              </a:rPr>
              <a:t>transductive</a:t>
            </a:r>
            <a:r>
              <a:rPr lang="en-US" altLang="ko-KR" dirty="0">
                <a:sym typeface="Wingdings" pitchFamily="2" charset="2"/>
              </a:rPr>
              <a:t> method</a:t>
            </a:r>
          </a:p>
          <a:p>
            <a:r>
              <a:rPr lang="en-US" altLang="ko-KR" dirty="0" err="1">
                <a:sym typeface="Wingdings" pitchFamily="2" charset="2"/>
              </a:rPr>
              <a:t>Transductive</a:t>
            </a:r>
            <a:r>
              <a:rPr lang="en-US" altLang="ko-KR" dirty="0">
                <a:sym typeface="Wingdings" pitchFamily="2" charset="2"/>
              </a:rPr>
              <a:t> method </a:t>
            </a:r>
            <a:r>
              <a:rPr lang="ko-KR" altLang="en-US" dirty="0">
                <a:sym typeface="Wingdings" pitchFamily="2" charset="2"/>
              </a:rPr>
              <a:t>한 경우 </a:t>
            </a:r>
            <a:r>
              <a:rPr lang="en-US" altLang="ko-KR" dirty="0">
                <a:sym typeface="Wingdings" pitchFamily="2" charset="2"/>
              </a:rPr>
              <a:t>,</a:t>
            </a:r>
            <a:r>
              <a:rPr lang="ko-KR" altLang="en-US" dirty="0">
                <a:sym typeface="Wingdings" pitchFamily="2" charset="2"/>
              </a:rPr>
              <a:t> 고정된 </a:t>
            </a:r>
            <a:r>
              <a:rPr lang="en-US" altLang="ko-KR" dirty="0">
                <a:sym typeface="Wingdings" pitchFamily="2" charset="2"/>
              </a:rPr>
              <a:t>graph </a:t>
            </a:r>
            <a:r>
              <a:rPr lang="ko-KR" altLang="en-US" dirty="0">
                <a:sym typeface="Wingdings" pitchFamily="2" charset="2"/>
              </a:rPr>
              <a:t>에서 추론을 행하고</a:t>
            </a:r>
            <a:r>
              <a:rPr lang="en-US" altLang="ko-KR" dirty="0">
                <a:sym typeface="Wingdings" pitchFamily="2" charset="2"/>
              </a:rPr>
              <a:t>,</a:t>
            </a:r>
            <a:r>
              <a:rPr lang="ko-KR" altLang="en-US" dirty="0">
                <a:sym typeface="Wingdings" pitchFamily="2" charset="2"/>
              </a:rPr>
              <a:t> 이와 달리</a:t>
            </a:r>
            <a:endParaRPr lang="en-US" altLang="ko-KR" dirty="0">
              <a:sym typeface="Wingdings" pitchFamily="2" charset="2"/>
            </a:endParaRPr>
          </a:p>
          <a:p>
            <a:r>
              <a:rPr lang="en-US" altLang="ko-KR" dirty="0">
                <a:sym typeface="Wingdings" pitchFamily="2" charset="2"/>
              </a:rPr>
              <a:t>Inductive </a:t>
            </a:r>
            <a:r>
              <a:rPr lang="ko-KR" altLang="en-US" dirty="0">
                <a:sym typeface="Wingdings" pitchFamily="2" charset="2"/>
              </a:rPr>
              <a:t>한 경우</a:t>
            </a:r>
            <a:r>
              <a:rPr lang="en-US" altLang="ko-KR" dirty="0">
                <a:sym typeface="Wingdings" pitchFamily="2" charset="2"/>
              </a:rPr>
              <a:t>,</a:t>
            </a:r>
            <a:r>
              <a:rPr lang="ko-KR" altLang="en-US" dirty="0">
                <a:sym typeface="Wingdings" pitchFamily="2" charset="2"/>
              </a:rPr>
              <a:t> 틀에서 벗어난 새로운 노드에 대해서도 합리적인 추론을 할 수 있는 것을 의미한다</a:t>
            </a:r>
            <a:r>
              <a:rPr lang="en-US" altLang="ko-KR" dirty="0">
                <a:sym typeface="Wingdings" pitchFamily="2" charset="2"/>
              </a:rPr>
              <a:t>.</a:t>
            </a:r>
          </a:p>
          <a:p>
            <a:endParaRPr lang="en-US" altLang="ko-KR" dirty="0">
              <a:sym typeface="Wingdings" pitchFamily="2" charset="2"/>
            </a:endParaRPr>
          </a:p>
          <a:p>
            <a:endParaRPr lang="en-US" altLang="ko-K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algn="l"/>
            <a:r>
              <a:rPr lang="en-US" altLang="ko-KR" b="0" i="0" dirty="0">
                <a:solidFill>
                  <a:srgbClr val="D1D5DB"/>
                </a:solidFill>
                <a:effectLst/>
                <a:latin typeface="Söhne"/>
              </a:rPr>
              <a:t>GNN </a:t>
            </a: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Message Computation -&gt; </a:t>
            </a:r>
            <a:r>
              <a:rPr lang="ko-KR" altLang="en-US" b="0" i="0" dirty="0">
                <a:solidFill>
                  <a:srgbClr val="D1D5DB"/>
                </a:solidFill>
                <a:effectLst/>
                <a:latin typeface="Söhne"/>
              </a:rPr>
              <a:t>이전 게층에서 넘어온 각 노드의 정보</a:t>
            </a:r>
            <a:r>
              <a:rPr lang="en-US" altLang="ko-KR" b="0" i="0" dirty="0">
                <a:solidFill>
                  <a:srgbClr val="D1D5DB"/>
                </a:solidFill>
                <a:effectLst/>
                <a:latin typeface="Söhne"/>
              </a:rPr>
              <a:t>, representation</a:t>
            </a:r>
            <a:r>
              <a:rPr lang="ko-KR" altLang="en-US" b="0" i="0" dirty="0">
                <a:solidFill>
                  <a:srgbClr val="D1D5DB"/>
                </a:solidFill>
                <a:effectLst/>
                <a:latin typeface="Söhne"/>
              </a:rPr>
              <a:t>을 </a:t>
            </a:r>
            <a:r>
              <a:rPr lang="en-US" altLang="ko-KR" b="0" i="0" dirty="0">
                <a:solidFill>
                  <a:srgbClr val="D1D5DB"/>
                </a:solidFill>
                <a:effectLst/>
                <a:latin typeface="Söhne"/>
              </a:rPr>
              <a:t>transform </a:t>
            </a:r>
            <a:r>
              <a:rPr lang="ko-KR" altLang="en-US" b="0" i="0" dirty="0">
                <a:solidFill>
                  <a:srgbClr val="D1D5DB"/>
                </a:solidFill>
                <a:effectLst/>
                <a:latin typeface="Söhne"/>
              </a:rPr>
              <a:t>하여 다음 게층으로 보낼 </a:t>
            </a:r>
            <a:r>
              <a:rPr lang="en-US" altLang="ko-KR" b="0" i="0" dirty="0">
                <a:solidFill>
                  <a:srgbClr val="D1D5DB"/>
                </a:solidFill>
                <a:effectLst/>
                <a:latin typeface="Söhne"/>
              </a:rPr>
              <a:t>message </a:t>
            </a:r>
            <a:r>
              <a:rPr lang="ko-KR" altLang="en-US" b="0" i="0" dirty="0" err="1">
                <a:solidFill>
                  <a:srgbClr val="D1D5DB"/>
                </a:solidFill>
                <a:effectLst/>
                <a:latin typeface="Söhne"/>
              </a:rPr>
              <a:t>를</a:t>
            </a:r>
            <a:r>
              <a:rPr lang="ko-KR" altLang="en-US" b="0" i="0" dirty="0">
                <a:solidFill>
                  <a:srgbClr val="D1D5DB"/>
                </a:solidFill>
                <a:effectLst/>
                <a:latin typeface="Söhne"/>
              </a:rPr>
              <a:t> </a:t>
            </a:r>
            <a:r>
              <a:rPr lang="ko-KR" altLang="en-US" b="0" i="0" dirty="0" err="1">
                <a:solidFill>
                  <a:srgbClr val="D1D5DB"/>
                </a:solidFill>
                <a:effectLst/>
                <a:latin typeface="Söhne"/>
              </a:rPr>
              <a:t>만들어냄</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Graph SAGE </a:t>
            </a:r>
            <a:r>
              <a:rPr lang="ko-KR" altLang="en-US" b="0" i="0" dirty="0">
                <a:solidFill>
                  <a:srgbClr val="D1D5DB"/>
                </a:solidFill>
                <a:effectLst/>
                <a:latin typeface="Söhne"/>
              </a:rPr>
              <a:t>의 특성</a:t>
            </a:r>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r>
              <a:rPr lang="en-US" altLang="ko-KR" b="0" i="0" dirty="0" err="1">
                <a:solidFill>
                  <a:srgbClr val="D1D5DB"/>
                </a:solidFill>
                <a:effectLst/>
                <a:latin typeface="Söhne"/>
              </a:rPr>
              <a:t>graphSAGE</a:t>
            </a:r>
            <a:r>
              <a:rPr lang="en-US" altLang="ko-KR" b="0" i="0" dirty="0">
                <a:solidFill>
                  <a:srgbClr val="D1D5DB"/>
                </a:solidFill>
                <a:effectLst/>
                <a:latin typeface="Söhne"/>
              </a:rPr>
              <a:t> </a:t>
            </a:r>
            <a:r>
              <a:rPr lang="ko-KR" altLang="en-US" b="0" i="0" dirty="0">
                <a:solidFill>
                  <a:srgbClr val="D1D5DB"/>
                </a:solidFill>
                <a:effectLst/>
                <a:latin typeface="Söhne"/>
              </a:rPr>
              <a:t>의 이웃 </a:t>
            </a:r>
            <a:r>
              <a:rPr lang="en-US" altLang="ko-KR" b="0" i="0" dirty="0">
                <a:solidFill>
                  <a:srgbClr val="D1D5DB"/>
                </a:solidFill>
                <a:effectLst/>
                <a:latin typeface="Söhne"/>
              </a:rPr>
              <a:t>:</a:t>
            </a:r>
            <a:r>
              <a:rPr lang="ko-KR" altLang="en-US" b="0" i="0" dirty="0">
                <a:solidFill>
                  <a:srgbClr val="D1D5DB"/>
                </a:solidFill>
                <a:effectLst/>
                <a:latin typeface="Söhne"/>
              </a:rPr>
              <a:t> </a:t>
            </a:r>
            <a:r>
              <a:rPr lang="en-US" altLang="ko-KR" b="0" i="0" dirty="0">
                <a:solidFill>
                  <a:srgbClr val="D1D5DB"/>
                </a:solidFill>
                <a:effectLst/>
                <a:latin typeface="Söhne"/>
              </a:rPr>
              <a:t>random walk </a:t>
            </a:r>
            <a:r>
              <a:rPr lang="ko-KR" altLang="en-US" b="0" i="0" dirty="0" err="1">
                <a:solidFill>
                  <a:srgbClr val="D1D5DB"/>
                </a:solidFill>
                <a:effectLst/>
                <a:latin typeface="Söhne"/>
              </a:rPr>
              <a:t>를</a:t>
            </a:r>
            <a:r>
              <a:rPr lang="ko-KR" altLang="en-US" b="0" i="0" dirty="0">
                <a:solidFill>
                  <a:srgbClr val="D1D5DB"/>
                </a:solidFill>
                <a:effectLst/>
                <a:latin typeface="Söhne"/>
              </a:rPr>
              <a:t> 통해 정의함</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Random walk </a:t>
            </a:r>
            <a:r>
              <a:rPr lang="ko-KR" altLang="en-US" b="0" i="0" dirty="0" err="1">
                <a:solidFill>
                  <a:srgbClr val="D1D5DB"/>
                </a:solidFill>
                <a:effectLst/>
                <a:latin typeface="Söhne"/>
              </a:rPr>
              <a:t>를</a:t>
            </a:r>
            <a:r>
              <a:rPr lang="ko-KR" altLang="en-US" b="0" i="0" dirty="0">
                <a:solidFill>
                  <a:srgbClr val="D1D5DB"/>
                </a:solidFill>
                <a:effectLst/>
                <a:latin typeface="Söhne"/>
              </a:rPr>
              <a:t> 통해 거쳐간 </a:t>
            </a:r>
            <a:r>
              <a:rPr lang="en-US" altLang="ko-KR" b="0" i="0" dirty="0">
                <a:solidFill>
                  <a:srgbClr val="D1D5DB"/>
                </a:solidFill>
                <a:effectLst/>
                <a:latin typeface="Söhne"/>
              </a:rPr>
              <a:t>node </a:t>
            </a:r>
            <a:r>
              <a:rPr lang="ko-KR" altLang="en-US" b="0" i="0" dirty="0">
                <a:solidFill>
                  <a:srgbClr val="D1D5DB"/>
                </a:solidFill>
                <a:effectLst/>
                <a:latin typeface="Söhne"/>
              </a:rPr>
              <a:t>에 대한 </a:t>
            </a:r>
            <a:r>
              <a:rPr lang="en-US" altLang="ko-KR" b="0" i="0" dirty="0">
                <a:solidFill>
                  <a:srgbClr val="D1D5DB"/>
                </a:solidFill>
                <a:effectLst/>
                <a:latin typeface="Söhne"/>
              </a:rPr>
              <a:t>aggregation function</a:t>
            </a:r>
            <a:r>
              <a:rPr lang="ko-KR" altLang="en-US" b="0" i="0" dirty="0">
                <a:solidFill>
                  <a:srgbClr val="D1D5DB"/>
                </a:solidFill>
                <a:effectLst/>
                <a:latin typeface="Söhne"/>
              </a:rPr>
              <a:t>을 학습시킴</a:t>
            </a:r>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r>
              <a:rPr lang="ko-KR" altLang="en-US" b="0" i="0" dirty="0">
                <a:solidFill>
                  <a:srgbClr val="D1D5DB"/>
                </a:solidFill>
                <a:effectLst/>
                <a:latin typeface="Söhne"/>
              </a:rPr>
              <a:t>즉</a:t>
            </a:r>
            <a:r>
              <a:rPr lang="en-US" altLang="ko-KR" b="0" i="0" dirty="0">
                <a:solidFill>
                  <a:srgbClr val="D1D5DB"/>
                </a:solidFill>
                <a:effectLst/>
                <a:latin typeface="Söhne"/>
              </a:rPr>
              <a:t>,</a:t>
            </a:r>
            <a:r>
              <a:rPr lang="ko-KR" altLang="en-US" b="0" i="0" dirty="0">
                <a:solidFill>
                  <a:srgbClr val="D1D5DB"/>
                </a:solidFill>
                <a:effectLst/>
                <a:latin typeface="Söhne"/>
              </a:rPr>
              <a:t> </a:t>
            </a:r>
            <a:r>
              <a:rPr lang="en-US" altLang="ko-KR" b="0" i="0" dirty="0">
                <a:solidFill>
                  <a:srgbClr val="D1D5DB"/>
                </a:solidFill>
                <a:effectLst/>
                <a:latin typeface="Söhne"/>
              </a:rPr>
              <a:t>Node </a:t>
            </a:r>
            <a:r>
              <a:rPr lang="ko-KR" altLang="en-US" b="0" i="0" dirty="0">
                <a:solidFill>
                  <a:srgbClr val="D1D5DB"/>
                </a:solidFill>
                <a:effectLst/>
                <a:latin typeface="Söhne"/>
              </a:rPr>
              <a:t>의 </a:t>
            </a:r>
            <a:r>
              <a:rPr lang="ko-KR" altLang="en-US" b="0" i="0" dirty="0" err="1">
                <a:solidFill>
                  <a:srgbClr val="D1D5DB"/>
                </a:solidFill>
                <a:effectLst/>
                <a:latin typeface="Söhne"/>
              </a:rPr>
              <a:t>네이버로부터</a:t>
            </a:r>
            <a:r>
              <a:rPr lang="ko-KR" altLang="en-US" b="0" i="0" dirty="0">
                <a:solidFill>
                  <a:srgbClr val="D1D5DB"/>
                </a:solidFill>
                <a:effectLst/>
                <a:latin typeface="Söhne"/>
              </a:rPr>
              <a:t> </a:t>
            </a:r>
            <a:r>
              <a:rPr lang="ko-KR" altLang="en-US" b="0" i="0" dirty="0" err="1">
                <a:solidFill>
                  <a:srgbClr val="D1D5DB"/>
                </a:solidFill>
                <a:effectLst/>
                <a:latin typeface="Söhne"/>
              </a:rPr>
              <a:t>피쳐</a:t>
            </a:r>
            <a:r>
              <a:rPr lang="ko-KR" altLang="en-US" b="0" i="0" dirty="0">
                <a:solidFill>
                  <a:srgbClr val="D1D5DB"/>
                </a:solidFill>
                <a:effectLst/>
                <a:latin typeface="Söhne"/>
              </a:rPr>
              <a:t> 정보를 </a:t>
            </a:r>
            <a:r>
              <a:rPr lang="en-US" altLang="ko-KR" b="0" i="0" dirty="0">
                <a:solidFill>
                  <a:srgbClr val="D1D5DB"/>
                </a:solidFill>
                <a:effectLst/>
                <a:latin typeface="Söhne"/>
              </a:rPr>
              <a:t>aggregate</a:t>
            </a:r>
            <a:r>
              <a:rPr lang="ko-KR" altLang="en-US" b="0" i="0" dirty="0">
                <a:solidFill>
                  <a:srgbClr val="D1D5DB"/>
                </a:solidFill>
                <a:effectLst/>
                <a:latin typeface="Söhne"/>
              </a:rPr>
              <a:t> 하는 방법에 대해 학습을 시킴</a:t>
            </a:r>
            <a:r>
              <a:rPr lang="en-US" altLang="ko-KR" b="0" i="0" dirty="0">
                <a:solidFill>
                  <a:srgbClr val="D1D5DB"/>
                </a:solidFill>
                <a:effectLst/>
                <a:latin typeface="Söhne"/>
              </a:rPr>
              <a:t>.</a:t>
            </a:r>
            <a:r>
              <a:rPr lang="ko-KR" altLang="en-US" b="0" i="0" dirty="0">
                <a:solidFill>
                  <a:srgbClr val="D1D5DB"/>
                </a:solidFill>
                <a:effectLst/>
                <a:latin typeface="Söhne"/>
              </a:rPr>
              <a:t> </a:t>
            </a:r>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r>
              <a:rPr lang="ko-KR" altLang="en-US" b="0" i="0" dirty="0">
                <a:solidFill>
                  <a:srgbClr val="D1D5DB"/>
                </a:solidFill>
                <a:effectLst/>
                <a:latin typeface="Söhne"/>
              </a:rPr>
              <a:t>이를 통해</a:t>
            </a:r>
            <a:r>
              <a:rPr lang="en-US" altLang="ko-KR" b="0" i="0" dirty="0">
                <a:solidFill>
                  <a:srgbClr val="D1D5DB"/>
                </a:solidFill>
                <a:effectLst/>
                <a:latin typeface="Söhne"/>
              </a:rPr>
              <a:t>,</a:t>
            </a:r>
            <a:r>
              <a:rPr lang="ko-KR" altLang="en-US" b="0" i="0" dirty="0">
                <a:solidFill>
                  <a:srgbClr val="D1D5DB"/>
                </a:solidFill>
                <a:effectLst/>
                <a:latin typeface="Söhne"/>
              </a:rPr>
              <a:t> </a:t>
            </a:r>
            <a:r>
              <a:rPr lang="en-US" altLang="ko-KR" b="0" i="0" dirty="0">
                <a:solidFill>
                  <a:srgbClr val="D1D5DB"/>
                </a:solidFill>
                <a:effectLst/>
                <a:latin typeface="Söhne"/>
              </a:rPr>
              <a:t>inductive </a:t>
            </a:r>
            <a:r>
              <a:rPr lang="ko-KR" altLang="en-US" b="0" i="0" dirty="0">
                <a:solidFill>
                  <a:srgbClr val="D1D5DB"/>
                </a:solidFill>
                <a:effectLst/>
                <a:latin typeface="Söhne"/>
              </a:rPr>
              <a:t>한 방법으로서</a:t>
            </a:r>
            <a:r>
              <a:rPr lang="en-US" altLang="ko-KR" b="0" i="0" dirty="0">
                <a:solidFill>
                  <a:srgbClr val="D1D5DB"/>
                </a:solidFill>
                <a:effectLst/>
                <a:latin typeface="Söhne"/>
              </a:rPr>
              <a:t>,</a:t>
            </a:r>
            <a:r>
              <a:rPr lang="ko-KR" altLang="en-US" b="0" i="0" dirty="0">
                <a:solidFill>
                  <a:srgbClr val="D1D5DB"/>
                </a:solidFill>
                <a:effectLst/>
                <a:latin typeface="Söhne"/>
              </a:rPr>
              <a:t> 학습되지 않은 </a:t>
            </a:r>
            <a:r>
              <a:rPr lang="en-US" altLang="ko-KR" b="0" i="0" dirty="0">
                <a:solidFill>
                  <a:srgbClr val="D1D5DB"/>
                </a:solidFill>
                <a:effectLst/>
                <a:latin typeface="Söhne"/>
              </a:rPr>
              <a:t>node </a:t>
            </a:r>
            <a:r>
              <a:rPr lang="ko-KR" altLang="en-US" b="0" i="0" dirty="0">
                <a:solidFill>
                  <a:srgbClr val="D1D5DB"/>
                </a:solidFill>
                <a:effectLst/>
                <a:latin typeface="Söhne"/>
              </a:rPr>
              <a:t>에 대한 추론이 가능하게 함</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r>
              <a:rPr lang="ko-KR" altLang="en-US" b="0" i="0" dirty="0">
                <a:solidFill>
                  <a:srgbClr val="D1D5DB"/>
                </a:solidFill>
                <a:effectLst/>
                <a:latin typeface="Söhne"/>
              </a:rPr>
              <a:t>본 논문에서 제안한 </a:t>
            </a:r>
            <a:r>
              <a:rPr lang="en-US" altLang="ko-KR" b="0" i="0" dirty="0" err="1">
                <a:solidFill>
                  <a:srgbClr val="D1D5DB"/>
                </a:solidFill>
                <a:effectLst/>
                <a:latin typeface="Söhne"/>
              </a:rPr>
              <a:t>Aggre</a:t>
            </a:r>
            <a:r>
              <a:rPr lang="en-US" altLang="ko-KR" b="0" i="0" dirty="0">
                <a:solidFill>
                  <a:srgbClr val="D1D5DB"/>
                </a:solidFill>
                <a:effectLst/>
                <a:latin typeface="Söhne"/>
              </a:rPr>
              <a:t> gator </a:t>
            </a:r>
            <a:r>
              <a:rPr lang="ko-KR" altLang="en-US" b="0" i="0" dirty="0">
                <a:solidFill>
                  <a:srgbClr val="D1D5DB"/>
                </a:solidFill>
                <a:effectLst/>
                <a:latin typeface="Söhne"/>
              </a:rPr>
              <a:t>의 종류로는 </a:t>
            </a:r>
            <a:r>
              <a:rPr lang="en-US" altLang="ko-KR" b="0" i="0" dirty="0">
                <a:solidFill>
                  <a:srgbClr val="D1D5DB"/>
                </a:solidFill>
                <a:effectLst/>
                <a:latin typeface="Söhne"/>
              </a:rPr>
              <a:t>mean, pool, LSTM </a:t>
            </a:r>
            <a:r>
              <a:rPr lang="ko-KR" altLang="en-US" b="0" i="0" dirty="0" err="1">
                <a:solidFill>
                  <a:srgbClr val="D1D5DB"/>
                </a:solidFill>
                <a:effectLst/>
                <a:latin typeface="Söhne"/>
              </a:rPr>
              <a:t>으로</a:t>
            </a:r>
            <a:r>
              <a:rPr lang="ko-KR" altLang="en-US" b="0" i="0" dirty="0">
                <a:solidFill>
                  <a:srgbClr val="D1D5DB"/>
                </a:solidFill>
                <a:effectLst/>
                <a:latin typeface="Söhne"/>
              </a:rPr>
              <a:t> 세가지가 있음</a:t>
            </a:r>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endParaRPr lang="en-US" altLang="ko-KR" b="0" i="0" dirty="0">
              <a:effectLst/>
              <a:latin typeface="Söhne"/>
            </a:endParaRPr>
          </a:p>
          <a:p>
            <a:pPr marL="0" marR="0" lvl="0" indent="0" algn="l" defTabSz="457200" eaLnBrk="1" fontAlgn="auto" latinLnBrk="0" hangingPunct="1">
              <a:lnSpc>
                <a:spcPct val="117999"/>
              </a:lnSpc>
              <a:spcBef>
                <a:spcPts val="0"/>
              </a:spcBef>
              <a:spcAft>
                <a:spcPts val="0"/>
              </a:spcAft>
              <a:buClrTx/>
              <a:buSzTx/>
              <a:buFontTx/>
              <a:buNone/>
              <a:tabLst/>
              <a:defRPr/>
            </a:pPr>
            <a:r>
              <a:rPr kumimoji="1" lang="en-US" altLang="ko-Kore-KR" dirty="0"/>
              <a:t>-</a:t>
            </a:r>
            <a:r>
              <a:rPr kumimoji="1" lang="ko-KR" altLang="en-US" dirty="0"/>
              <a:t> </a:t>
            </a:r>
            <a:r>
              <a:rPr kumimoji="1" lang="en-US" altLang="ko-Kore-KR" dirty="0"/>
              <a:t>random walks : </a:t>
            </a:r>
            <a:r>
              <a:rPr lang="ko-KR" altLang="en-US" b="0" i="0" dirty="0">
                <a:solidFill>
                  <a:srgbClr val="D1D5DB"/>
                </a:solidFill>
                <a:effectLst/>
                <a:latin typeface="Söhne"/>
              </a:rPr>
              <a:t>그래프의 노드를 무작위로 이동하면서 그래프의 구조를 파악하는 방법 중 하나입니다</a:t>
            </a:r>
            <a:r>
              <a:rPr lang="en-US" altLang="ko-KR" b="0" i="0" dirty="0">
                <a:solidFill>
                  <a:srgbClr val="D1D5DB"/>
                </a:solidFill>
                <a:effectLst/>
                <a:latin typeface="Söhne"/>
              </a:rPr>
              <a:t>. </a:t>
            </a:r>
            <a:r>
              <a:rPr lang="ko-KR" altLang="en-US" b="0" i="0" dirty="0">
                <a:solidFill>
                  <a:srgbClr val="D1D5DB"/>
                </a:solidFill>
                <a:effectLst/>
                <a:latin typeface="Söhne"/>
              </a:rPr>
              <a:t>이는 노드 간의 상호작용 패턴을 파악하고 그래프 내에서 서로 다른 노드 간의 관계를 찾는 데 사용됩니다</a:t>
            </a:r>
            <a:r>
              <a:rPr lang="en-US" altLang="ko-KR" b="0" i="0" dirty="0">
                <a:solidFill>
                  <a:srgbClr val="D1D5DB"/>
                </a:solidFill>
                <a:effectLst/>
                <a:latin typeface="Söhne"/>
              </a:rPr>
              <a:t>. </a:t>
            </a:r>
            <a:r>
              <a:rPr lang="ko-KR" altLang="en-US" b="0" i="0" dirty="0">
                <a:solidFill>
                  <a:srgbClr val="D1D5DB"/>
                </a:solidFill>
                <a:effectLst/>
                <a:latin typeface="Söhne"/>
              </a:rPr>
              <a:t>이렇게 추출된 상호작용 패턴은 </a:t>
            </a:r>
            <a:r>
              <a:rPr lang="en" altLang="ko-Kore-KR" b="0" i="0" dirty="0">
                <a:solidFill>
                  <a:srgbClr val="D1D5DB"/>
                </a:solidFill>
                <a:effectLst/>
                <a:latin typeface="Söhne"/>
              </a:rPr>
              <a:t>GNN </a:t>
            </a:r>
            <a:r>
              <a:rPr lang="ko-KR" altLang="en-US" b="0" i="0" dirty="0">
                <a:solidFill>
                  <a:srgbClr val="D1D5DB"/>
                </a:solidFill>
                <a:effectLst/>
                <a:latin typeface="Söhne"/>
              </a:rPr>
              <a:t>모델 학습에 유용하게 사용될 수 있습니다</a:t>
            </a:r>
            <a:r>
              <a:rPr lang="en-US" altLang="ko-KR" b="0" i="0" dirty="0">
                <a:solidFill>
                  <a:srgbClr val="D1D5DB"/>
                </a:solidFill>
                <a:effectLst/>
                <a:latin typeface="Söhne"/>
              </a:rPr>
              <a:t>. </a:t>
            </a:r>
            <a:r>
              <a:rPr lang="ko-KR" altLang="en-US" b="0" i="0" dirty="0">
                <a:solidFill>
                  <a:srgbClr val="D1D5DB"/>
                </a:solidFill>
                <a:effectLst/>
                <a:latin typeface="Söhne"/>
              </a:rPr>
              <a:t>예를 들어</a:t>
            </a:r>
            <a:r>
              <a:rPr lang="en-US" altLang="ko-KR" b="0" i="0" dirty="0">
                <a:solidFill>
                  <a:srgbClr val="D1D5DB"/>
                </a:solidFill>
                <a:effectLst/>
                <a:latin typeface="Söhne"/>
              </a:rPr>
              <a:t>, </a:t>
            </a:r>
            <a:r>
              <a:rPr lang="ko-KR" altLang="en-US" b="0" i="0" dirty="0">
                <a:solidFill>
                  <a:srgbClr val="D1D5DB"/>
                </a:solidFill>
                <a:effectLst/>
                <a:latin typeface="Söhne"/>
              </a:rPr>
              <a:t>두 노드 간의 유사성을 측정하기 위해 두 노드 간의 최단 경로 길이를 계산하는 대신</a:t>
            </a:r>
            <a:r>
              <a:rPr lang="en-US" altLang="ko-KR" b="0" i="0" dirty="0">
                <a:solidFill>
                  <a:srgbClr val="D1D5DB"/>
                </a:solidFill>
                <a:effectLst/>
                <a:latin typeface="Söhne"/>
              </a:rPr>
              <a:t>, </a:t>
            </a:r>
            <a:r>
              <a:rPr lang="ko-KR" altLang="en-US" b="0" i="0" dirty="0">
                <a:solidFill>
                  <a:srgbClr val="D1D5DB"/>
                </a:solidFill>
                <a:effectLst/>
                <a:latin typeface="Söhne"/>
              </a:rPr>
              <a:t>이들 사이의 </a:t>
            </a:r>
            <a:r>
              <a:rPr lang="en" altLang="ko-Kore-KR" b="0" i="0" dirty="0">
                <a:solidFill>
                  <a:srgbClr val="D1D5DB"/>
                </a:solidFill>
                <a:effectLst/>
                <a:latin typeface="Söhne"/>
              </a:rPr>
              <a:t>random walk </a:t>
            </a:r>
            <a:r>
              <a:rPr lang="ko-KR" altLang="en-US" b="0" i="0" dirty="0">
                <a:solidFill>
                  <a:srgbClr val="D1D5DB"/>
                </a:solidFill>
                <a:effectLst/>
                <a:latin typeface="Söhne"/>
              </a:rPr>
              <a:t>유사성을 계산할 수 있습니다</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endParaRPr lang="en-US" altLang="ko-KR" b="0" i="0" dirty="0">
              <a:solidFill>
                <a:srgbClr val="D1D5DB"/>
              </a:solidFill>
              <a:effectLst/>
              <a:latin typeface="Söhne"/>
            </a:endParaRPr>
          </a:p>
          <a:p>
            <a:pPr algn="l"/>
            <a:r>
              <a:rPr lang="ko-KR" altLang="en-US" b="0" i="0" dirty="0">
                <a:solidFill>
                  <a:srgbClr val="D1D5DB"/>
                </a:solidFill>
                <a:effectLst/>
                <a:latin typeface="Söhne"/>
              </a:rPr>
              <a:t>대부분의 다른 </a:t>
            </a:r>
            <a:r>
              <a:rPr lang="en" altLang="ko-Kore-KR" b="0" i="0" dirty="0">
                <a:solidFill>
                  <a:srgbClr val="D1D5DB"/>
                </a:solidFill>
                <a:effectLst/>
                <a:latin typeface="Söhne"/>
              </a:rPr>
              <a:t>GNN </a:t>
            </a:r>
            <a:r>
              <a:rPr lang="ko-KR" altLang="en-US" b="0" i="0" dirty="0">
                <a:solidFill>
                  <a:srgbClr val="D1D5DB"/>
                </a:solidFill>
                <a:effectLst/>
                <a:latin typeface="Söhne"/>
              </a:rPr>
              <a:t>방법이 단일 고정 그래프에서 예측을 수행하는 반면</a:t>
            </a:r>
            <a:r>
              <a:rPr lang="en-US" altLang="ko-KR" b="0" i="0" dirty="0">
                <a:solidFill>
                  <a:srgbClr val="D1D5DB"/>
                </a:solidFill>
                <a:effectLst/>
                <a:latin typeface="Söhne"/>
              </a:rPr>
              <a:t>, </a:t>
            </a:r>
          </a:p>
          <a:p>
            <a:pPr algn="l"/>
            <a:r>
              <a:rPr lang="en" altLang="ko-Kore-KR" b="0" i="0" dirty="0" err="1">
                <a:solidFill>
                  <a:srgbClr val="D1D5DB"/>
                </a:solidFill>
                <a:effectLst/>
                <a:latin typeface="Söhne"/>
              </a:rPr>
              <a:t>GraphSAGE</a:t>
            </a:r>
            <a:r>
              <a:rPr lang="ko-KR" altLang="en-US" b="0" i="0" dirty="0">
                <a:solidFill>
                  <a:srgbClr val="D1D5DB"/>
                </a:solidFill>
                <a:effectLst/>
                <a:latin typeface="Söhne"/>
              </a:rPr>
              <a:t>는 재학습을 하지 않고 본 적 없는 노드에 대한 예측을 가능하게 하는 귀납적 기술입니다</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r>
              <a:rPr lang="ko-KR" altLang="en-US" b="0" i="0" dirty="0">
                <a:solidFill>
                  <a:srgbClr val="D1D5DB"/>
                </a:solidFill>
                <a:effectLst/>
                <a:latin typeface="Söhne"/>
              </a:rPr>
              <a:t>네트워크 학습 모듈은 이웃 노드 속성을 집계하여 문서 간 상호 관련 정보와 내재적인 문서 특성을 학습합니다</a:t>
            </a:r>
            <a:r>
              <a:rPr lang="en-US" altLang="ko-KR" b="0" i="0" dirty="0">
                <a:solidFill>
                  <a:srgbClr val="D1D5DB"/>
                </a:solidFill>
                <a:effectLst/>
                <a:latin typeface="Söhne"/>
              </a:rPr>
              <a:t>. </a:t>
            </a: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Aggregation parameters</a:t>
            </a:r>
            <a:r>
              <a:rPr lang="ko-KR" altLang="en-US" b="0" i="0" dirty="0">
                <a:solidFill>
                  <a:srgbClr val="D1D5DB"/>
                </a:solidFill>
                <a:effectLst/>
                <a:latin typeface="Söhne"/>
              </a:rPr>
              <a:t>는 </a:t>
            </a:r>
            <a:r>
              <a:rPr lang="en-US" altLang="ko-KR" b="0" i="0" dirty="0">
                <a:solidFill>
                  <a:srgbClr val="D1D5DB"/>
                </a:solidFill>
                <a:effectLst/>
                <a:latin typeface="Söhne"/>
              </a:rPr>
              <a:t>random walks </a:t>
            </a:r>
            <a:r>
              <a:rPr lang="ko-KR" altLang="en-US" b="0" i="0" dirty="0" err="1">
                <a:solidFill>
                  <a:srgbClr val="D1D5DB"/>
                </a:solidFill>
                <a:effectLst/>
                <a:latin typeface="Söhne"/>
              </a:rPr>
              <a:t>를</a:t>
            </a:r>
            <a:r>
              <a:rPr lang="ko-KR" altLang="en-US" b="0" i="0" dirty="0">
                <a:solidFill>
                  <a:srgbClr val="D1D5DB"/>
                </a:solidFill>
                <a:effectLst/>
                <a:latin typeface="Söhne"/>
              </a:rPr>
              <a:t> 통해</a:t>
            </a:r>
            <a:r>
              <a:rPr lang="en-US" altLang="ko-KR" b="0" i="0" dirty="0">
                <a:solidFill>
                  <a:srgbClr val="D1D5DB"/>
                </a:solidFill>
                <a:effectLst/>
                <a:latin typeface="Söhne"/>
              </a:rPr>
              <a:t>,</a:t>
            </a:r>
            <a:r>
              <a:rPr lang="ko-KR" altLang="en-US" b="0" i="0" dirty="0">
                <a:solidFill>
                  <a:srgbClr val="D1D5DB"/>
                </a:solidFill>
                <a:effectLst/>
                <a:latin typeface="Söhne"/>
              </a:rPr>
              <a:t> 문서 쌍이 유사한 표현을 갖도록 학습됩니다</a:t>
            </a:r>
            <a:r>
              <a:rPr lang="en-US" altLang="ko-KR" b="0" i="0" dirty="0">
                <a:solidFill>
                  <a:srgbClr val="D1D5DB"/>
                </a:solidFill>
                <a:effectLst/>
                <a:latin typeface="Söhne"/>
              </a:rPr>
              <a:t>.</a:t>
            </a:r>
          </a:p>
          <a:p>
            <a:pPr algn="l"/>
            <a:endParaRPr lang="en-US" altLang="ko-KR" b="0" i="0" dirty="0">
              <a:solidFill>
                <a:srgbClr val="D1D5DB"/>
              </a:solidFill>
              <a:effectLst/>
              <a:latin typeface="Söhne"/>
            </a:endParaRPr>
          </a:p>
          <a:p>
            <a:pPr algn="l"/>
            <a:r>
              <a:rPr lang="ko-KR" altLang="en-US" b="0" i="0" dirty="0">
                <a:effectLst/>
                <a:latin typeface="Söhne"/>
              </a:rPr>
              <a:t>그런 다음 각 문서에 대해</a:t>
            </a:r>
            <a:r>
              <a:rPr lang="en-US" altLang="ko-KR" b="0" i="0" dirty="0">
                <a:effectLst/>
                <a:latin typeface="Söhne"/>
              </a:rPr>
              <a:t>, </a:t>
            </a:r>
            <a:r>
              <a:rPr lang="ko-KR" altLang="en-US" b="0" i="0" dirty="0">
                <a:effectLst/>
                <a:latin typeface="Söhne"/>
              </a:rPr>
              <a:t>네트워크 학습 모듈은 모든 세 가지 정보를 고려하여 노드를 새로운 벡터로 인코딩할 수 있습니다</a:t>
            </a:r>
            <a:r>
              <a:rPr lang="en-US" altLang="ko-KR" b="0" i="0" dirty="0">
                <a:effectLst/>
                <a:latin typeface="Söhne"/>
              </a:rPr>
              <a:t>. </a:t>
            </a:r>
            <a:r>
              <a:rPr lang="ko-KR" altLang="en-US" b="0" i="0" dirty="0">
                <a:effectLst/>
                <a:latin typeface="Söhne"/>
              </a:rPr>
              <a:t>마지막으로</a:t>
            </a:r>
            <a:r>
              <a:rPr lang="en-US" altLang="ko-KR" b="0" i="0" dirty="0">
                <a:effectLst/>
                <a:latin typeface="Söhne"/>
              </a:rPr>
              <a:t>, FC Layer</a:t>
            </a:r>
            <a:r>
              <a:rPr lang="ko-KR" altLang="en-US" b="0" i="0" dirty="0">
                <a:effectLst/>
                <a:latin typeface="Söhne"/>
              </a:rPr>
              <a:t> 가 사용되어 최종 레이블 예측을 수행한 다음</a:t>
            </a:r>
            <a:r>
              <a:rPr lang="en-US" altLang="ko-KR" b="0" i="0" dirty="0">
                <a:effectLst/>
                <a:latin typeface="Söhne"/>
              </a:rPr>
              <a:t>, </a:t>
            </a:r>
            <a:r>
              <a:rPr lang="en" altLang="ko-Kore-KR" b="0" i="0" dirty="0" err="1">
                <a:effectLst/>
                <a:latin typeface="Söhne"/>
              </a:rPr>
              <a:t>GraphSAGE</a:t>
            </a:r>
            <a:r>
              <a:rPr lang="en" altLang="ko-Kore-KR" b="0" i="0" dirty="0">
                <a:effectLst/>
                <a:latin typeface="Söhne"/>
              </a:rPr>
              <a:t> </a:t>
            </a:r>
            <a:r>
              <a:rPr lang="ko-KR" altLang="en-US" b="0" i="0" dirty="0">
                <a:effectLst/>
                <a:latin typeface="Söhne"/>
              </a:rPr>
              <a:t>레이어가 이어집니다</a:t>
            </a:r>
            <a:r>
              <a:rPr lang="en-US" altLang="ko-KR" b="0" i="0" dirty="0">
                <a:effectLst/>
                <a:latin typeface="Söhne"/>
              </a:rPr>
              <a:t>. </a:t>
            </a:r>
          </a:p>
          <a:p>
            <a:pPr algn="l"/>
            <a:r>
              <a:rPr lang="ko-KR" altLang="en-US" b="0" i="0" dirty="0">
                <a:effectLst/>
                <a:latin typeface="Söhne"/>
              </a:rPr>
              <a:t>트레이닝 로스로 </a:t>
            </a:r>
            <a:r>
              <a:rPr lang="ko-KR" altLang="en-US" b="0" i="0" dirty="0" err="1">
                <a:effectLst/>
                <a:latin typeface="Söhne"/>
              </a:rPr>
              <a:t>카테고리컬</a:t>
            </a:r>
            <a:r>
              <a:rPr lang="ko-KR" altLang="en-US" b="0" i="0" dirty="0">
                <a:effectLst/>
                <a:latin typeface="Söhne"/>
              </a:rPr>
              <a:t> 크로스 엔트로피가 사용됩니다</a:t>
            </a:r>
            <a:r>
              <a:rPr lang="en-US" altLang="ko-KR" b="0" i="0" dirty="0">
                <a:effectLst/>
                <a:latin typeface="Söhne"/>
              </a:rPr>
              <a:t>.</a:t>
            </a:r>
          </a:p>
          <a:p>
            <a:pPr algn="l"/>
            <a:r>
              <a:rPr lang="ko-KR" altLang="en-US" b="0" i="0" dirty="0">
                <a:effectLst/>
                <a:latin typeface="Söhne"/>
              </a:rPr>
              <a:t>또한 세 가지 다른 수준의 노드 특징을 사용하여 다른 수준에서의 분류 작업을 수행하는 별도의 </a:t>
            </a:r>
            <a:r>
              <a:rPr lang="en" altLang="ko-Kore-KR" b="0" i="0" dirty="0">
                <a:effectLst/>
                <a:latin typeface="Söhne"/>
              </a:rPr>
              <a:t>GNN </a:t>
            </a:r>
            <a:r>
              <a:rPr lang="ko-KR" altLang="en-US" b="0" i="0" dirty="0">
                <a:effectLst/>
                <a:latin typeface="Söhne"/>
              </a:rPr>
              <a:t>모델을 구축할 수 있다고 합니다</a:t>
            </a:r>
            <a:r>
              <a:rPr lang="en-US" altLang="ko-KR" b="0" i="0" dirty="0">
                <a:effectLst/>
                <a:latin typeface="Söhne"/>
              </a:rPr>
              <a:t>.</a:t>
            </a:r>
          </a:p>
          <a:p>
            <a:pPr algn="l"/>
            <a:endParaRPr lang="en-US" altLang="ko-KR" b="0" i="0" dirty="0">
              <a:effectLst/>
              <a:latin typeface="Söhne"/>
            </a:endParaRPr>
          </a:p>
          <a:p>
            <a:pPr algn="l"/>
            <a:br>
              <a:rPr lang="en-US" altLang="ko-KR" b="0" i="0" dirty="0">
                <a:effectLst/>
                <a:latin typeface="Söhne"/>
              </a:rPr>
            </a:br>
            <a:endParaRPr lang="en-US" altLang="ko-KR" b="0" i="0" dirty="0">
              <a:effectLst/>
              <a:latin typeface="Söhne"/>
            </a:endParaRPr>
          </a:p>
          <a:p>
            <a:endParaRPr lang="en-US" altLang="ko-KR" dirty="0"/>
          </a:p>
        </p:txBody>
      </p:sp>
    </p:spTree>
    <p:extLst>
      <p:ext uri="{BB962C8B-B14F-4D97-AF65-F5344CB8AC3E}">
        <p14:creationId xmlns:p14="http://schemas.microsoft.com/office/powerpoint/2010/main" val="857447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kumimoji="1" lang="ko-Kore-KR" altLang="en-US" dirty="0"/>
          </a:p>
        </p:txBody>
      </p:sp>
    </p:spTree>
    <p:extLst>
      <p:ext uri="{BB962C8B-B14F-4D97-AF65-F5344CB8AC3E}">
        <p14:creationId xmlns:p14="http://schemas.microsoft.com/office/powerpoint/2010/main" val="12468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err="1"/>
              <a:t>어그리게이션을</a:t>
            </a:r>
            <a:r>
              <a:rPr kumimoji="1" lang="ko-KR" altLang="en-US" dirty="0"/>
              <a:t> 어떻게 하는지에 따라 그래프의 종류가 달라짐</a:t>
            </a:r>
            <a:endParaRPr kumimoji="1" lang="en-US" altLang="ko-KR" dirty="0"/>
          </a:p>
          <a:p>
            <a:endParaRPr kumimoji="1" lang="en-US" altLang="ko-KR" dirty="0"/>
          </a:p>
          <a:p>
            <a:r>
              <a:rPr kumimoji="1" lang="ko-KR" altLang="en-US" dirty="0"/>
              <a:t>메시지 만들기는</a:t>
            </a:r>
            <a:endParaRPr kumimoji="1" lang="en-US" altLang="ko-KR" dirty="0"/>
          </a:p>
          <a:p>
            <a:r>
              <a:rPr kumimoji="1" lang="ko-KR" altLang="en-US" dirty="0"/>
              <a:t>이전 계층에서 넘어온 각 노드의 정보와 </a:t>
            </a:r>
            <a:r>
              <a:rPr kumimoji="1" lang="en-US" altLang="ko-KR" dirty="0"/>
              <a:t>r</a:t>
            </a:r>
            <a:r>
              <a:rPr kumimoji="1" lang="en" altLang="ko-KR" dirty="0" err="1"/>
              <a:t>epresentation</a:t>
            </a:r>
            <a:r>
              <a:rPr kumimoji="1" lang="en" altLang="ko-KR" dirty="0"/>
              <a:t> </a:t>
            </a:r>
            <a:r>
              <a:rPr kumimoji="1" lang="ko-KR" altLang="en-US" dirty="0"/>
              <a:t>을 </a:t>
            </a:r>
            <a:r>
              <a:rPr kumimoji="1" lang="en" altLang="ko-KR" dirty="0"/>
              <a:t>transform </a:t>
            </a:r>
            <a:r>
              <a:rPr kumimoji="1" lang="ko-KR" altLang="en-US" dirty="0"/>
              <a:t>하여 다음 층으로 보낼 </a:t>
            </a:r>
            <a:r>
              <a:rPr kumimoji="1" lang="en" altLang="ko-KR" dirty="0"/>
              <a:t>message </a:t>
            </a:r>
            <a:r>
              <a:rPr kumimoji="1" lang="ko-KR" altLang="en-US" dirty="0" err="1"/>
              <a:t>를</a:t>
            </a:r>
            <a:r>
              <a:rPr kumimoji="1" lang="ko-KR" altLang="en-US" dirty="0"/>
              <a:t> </a:t>
            </a:r>
            <a:r>
              <a:rPr kumimoji="1" lang="ko-KR" altLang="en-US" dirty="0" err="1"/>
              <a:t>만듬</a:t>
            </a:r>
            <a:endParaRPr kumimoji="1" lang="ko-KR" altLang="en-US" dirty="0"/>
          </a:p>
          <a:p>
            <a:endParaRPr kumimoji="1" lang="en-US" altLang="ko-KR" dirty="0"/>
          </a:p>
          <a:p>
            <a:r>
              <a:rPr kumimoji="1" lang="ko-KR" altLang="en-US" dirty="0"/>
              <a:t>이 노드 </a:t>
            </a:r>
            <a:r>
              <a:rPr kumimoji="1" lang="en-US" altLang="ko-KR" dirty="0"/>
              <a:t>0</a:t>
            </a:r>
            <a:r>
              <a:rPr kumimoji="1" lang="ko-KR" altLang="en-US" dirty="0"/>
              <a:t>에 대한 </a:t>
            </a:r>
            <a:r>
              <a:rPr kumimoji="1" lang="ko-KR" altLang="en-US" dirty="0" err="1"/>
              <a:t>임베딩을</a:t>
            </a:r>
            <a:r>
              <a:rPr kumimoji="1" lang="ko-KR" altLang="en-US" dirty="0"/>
              <a:t> 만들려면 이웃 및 이웃의 이웃을 사용합니다</a:t>
            </a:r>
          </a:p>
          <a:p>
            <a:r>
              <a:rPr kumimoji="1" lang="ko-KR" altLang="en-US" dirty="0"/>
              <a:t>여기 계산 그래프가 있습니다</a:t>
            </a:r>
          </a:p>
          <a:p>
            <a:r>
              <a:rPr kumimoji="1" lang="ko-KR" altLang="en-US" dirty="0"/>
              <a:t>여기서 노드는 수준 </a:t>
            </a:r>
            <a:r>
              <a:rPr kumimoji="1" lang="en-US" altLang="ko-KR" dirty="0"/>
              <a:t>0</a:t>
            </a:r>
            <a:r>
              <a:rPr kumimoji="1" lang="ko-KR" altLang="en-US" dirty="0"/>
              <a:t>에서 개별 </a:t>
            </a:r>
            <a:r>
              <a:rPr kumimoji="1" lang="ko-KR" altLang="en-US" dirty="0" err="1"/>
              <a:t>피쳐</a:t>
            </a:r>
            <a:r>
              <a:rPr kumimoji="1" lang="ko-KR" altLang="en-US" dirty="0"/>
              <a:t> 벡터로 시작합니다</a:t>
            </a:r>
            <a:r>
              <a:rPr kumimoji="1" lang="en-US" altLang="ko-KR" dirty="0"/>
              <a:t>.</a:t>
            </a:r>
          </a:p>
          <a:p>
            <a:r>
              <a:rPr kumimoji="1" lang="ko-KR" altLang="en-US" dirty="0"/>
              <a:t>이러한 형상 벡터는 집계되고 변환되어 다음 레벨로 전달됩니다</a:t>
            </a:r>
            <a:r>
              <a:rPr kumimoji="1" lang="en-US" altLang="ko-KR" dirty="0"/>
              <a:t>,</a:t>
            </a:r>
          </a:p>
          <a:p>
            <a:r>
              <a:rPr kumimoji="1" lang="ko-KR" altLang="en-US" dirty="0"/>
              <a:t>그리고 다시</a:t>
            </a:r>
            <a:r>
              <a:rPr kumimoji="1" lang="en-US" altLang="ko-KR" dirty="0"/>
              <a:t>, </a:t>
            </a:r>
            <a:r>
              <a:rPr kumimoji="1" lang="ko-KR" altLang="en-US" dirty="0"/>
              <a:t>동일한 것이 관심 노드 </a:t>
            </a:r>
            <a:r>
              <a:rPr kumimoji="1" lang="en-US" altLang="ko-KR" dirty="0"/>
              <a:t>0</a:t>
            </a:r>
            <a:r>
              <a:rPr kumimoji="1" lang="ko-KR" altLang="en-US" dirty="0" err="1"/>
              <a:t>으로</a:t>
            </a:r>
            <a:r>
              <a:rPr kumimoji="1" lang="ko-KR" altLang="en-US" dirty="0"/>
              <a:t> 완전히 변환됩니다</a:t>
            </a:r>
            <a:r>
              <a:rPr kumimoji="1" lang="en-US" altLang="ko-KR" dirty="0"/>
              <a:t>.</a:t>
            </a:r>
          </a:p>
          <a:p>
            <a:r>
              <a:rPr kumimoji="1" lang="ko-KR" altLang="en-US" dirty="0"/>
              <a:t>그것이 예측을 합니다</a:t>
            </a:r>
            <a:r>
              <a:rPr kumimoji="1" lang="en-US" altLang="ko-KR" dirty="0"/>
              <a:t>.</a:t>
            </a:r>
          </a:p>
          <a:p>
            <a:r>
              <a:rPr kumimoji="1" lang="ko-KR" altLang="en-US" dirty="0"/>
              <a:t>레벨 </a:t>
            </a:r>
            <a:r>
              <a:rPr kumimoji="1" lang="en-US" altLang="ko-KR" dirty="0"/>
              <a:t>0</a:t>
            </a:r>
            <a:r>
              <a:rPr kumimoji="1" lang="ko-KR" altLang="en-US" dirty="0"/>
              <a:t>의 </a:t>
            </a:r>
            <a:r>
              <a:rPr kumimoji="1" lang="en-US" altLang="ko-KR" dirty="0"/>
              <a:t>0</a:t>
            </a:r>
            <a:r>
              <a:rPr kumimoji="1" lang="ko-KR" altLang="en-US" dirty="0"/>
              <a:t>은 노드 </a:t>
            </a:r>
            <a:r>
              <a:rPr kumimoji="1" lang="en-US" altLang="ko-KR" dirty="0"/>
              <a:t>0</a:t>
            </a:r>
            <a:r>
              <a:rPr kumimoji="1" lang="ko-KR" altLang="en-US" dirty="0"/>
              <a:t>의 특징 벡터입니다 </a:t>
            </a:r>
          </a:p>
          <a:p>
            <a:r>
              <a:rPr kumimoji="1" lang="ko-KR" altLang="en-US" dirty="0"/>
              <a:t>노드에는 각 계층에 하나씩 여러 개의 표현이 있습니다</a:t>
            </a:r>
            <a:endParaRPr kumimoji="1" lang="en-US" altLang="ko-Kore-KR" dirty="0"/>
          </a:p>
          <a:p>
            <a:endParaRPr kumimoji="1" lang="en-US" altLang="ko-Kore-KR" dirty="0"/>
          </a:p>
          <a:p>
            <a:r>
              <a:rPr kumimoji="1" lang="en-US" altLang="ko-Kore-KR" dirty="0"/>
              <a:t>If I </a:t>
            </a:r>
            <a:r>
              <a:rPr kumimoji="1" lang="en-US" altLang="ko-Kore-KR" dirty="0" err="1"/>
              <a:t>wanna</a:t>
            </a:r>
            <a:r>
              <a:rPr kumimoji="1" lang="en-US" altLang="ko-Kore-KR" dirty="0"/>
              <a:t> create an embedding for this node</a:t>
            </a:r>
          </a:p>
          <a:p>
            <a:r>
              <a:rPr kumimoji="1" lang="en-US" altLang="ko-Kore-KR" dirty="0"/>
              <a:t>0, I will take neighbors and neighbors of neighbors</a:t>
            </a:r>
          </a:p>
          <a:p>
            <a:r>
              <a:rPr kumimoji="1" lang="en-US" altLang="ko-Kore-KR" dirty="0"/>
              <a:t>Here is computation graph</a:t>
            </a:r>
          </a:p>
          <a:p>
            <a:r>
              <a:rPr kumimoji="1" lang="en-US" altLang="ko-Kore-KR" dirty="0"/>
              <a:t>Where nodes start with their individual feature vectors at the level 0.</a:t>
            </a:r>
          </a:p>
          <a:p>
            <a:r>
              <a:rPr kumimoji="1" lang="en-US" altLang="ko-Kore-KR" dirty="0" err="1"/>
              <a:t>Thes</a:t>
            </a:r>
            <a:r>
              <a:rPr kumimoji="1" lang="en-US" altLang="ko-Kore-KR" dirty="0"/>
              <a:t> feature vectors are aggregated and transformed, passed to the next level,</a:t>
            </a:r>
          </a:p>
          <a:p>
            <a:r>
              <a:rPr kumimoji="1" lang="en-US" altLang="ko-Kore-KR" dirty="0"/>
              <a:t>And then again, the same thing gets aggregated transformed all the way to node of interest node 0.</a:t>
            </a:r>
          </a:p>
          <a:p>
            <a:r>
              <a:rPr kumimoji="1" lang="en-US" altLang="ko-Kore-KR" dirty="0"/>
              <a:t>That makes the prediction.</a:t>
            </a:r>
          </a:p>
          <a:p>
            <a:r>
              <a:rPr kumimoji="1" lang="en-US" altLang="ko-Kore-KR" dirty="0"/>
              <a:t>Notice that the 0 on level 0 is the feature vector of node 0 </a:t>
            </a:r>
          </a:p>
          <a:p>
            <a:r>
              <a:rPr kumimoji="1" lang="en-US" altLang="ko-Kore-KR" dirty="0"/>
              <a:t>Nodes have multiple representations, one for each layer</a:t>
            </a:r>
          </a:p>
        </p:txBody>
      </p:sp>
    </p:spTree>
    <p:extLst>
      <p:ext uri="{BB962C8B-B14F-4D97-AF65-F5344CB8AC3E}">
        <p14:creationId xmlns:p14="http://schemas.microsoft.com/office/powerpoint/2010/main" val="2780035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 altLang="ko-KR" dirty="0" err="1"/>
              <a:t>graphSAGE</a:t>
            </a:r>
            <a:r>
              <a:rPr kumimoji="1" lang="ko-KR" altLang="en-US" dirty="0"/>
              <a:t>의 이웃</a:t>
            </a:r>
          </a:p>
          <a:p>
            <a:r>
              <a:rPr kumimoji="1" lang="ko-KR" altLang="en-US" dirty="0"/>
              <a:t>무작위 보행으로 표본 추출</a:t>
            </a:r>
          </a:p>
          <a:p>
            <a:r>
              <a:rPr kumimoji="1" lang="ko-KR" altLang="en-US" dirty="0"/>
              <a:t>네트워크의 나머지 부분 무시 </a:t>
            </a:r>
          </a:p>
          <a:p>
            <a:r>
              <a:rPr kumimoji="1" lang="ko-KR" altLang="en-US" dirty="0"/>
              <a:t>나머지 네트워크는 </a:t>
            </a:r>
            <a:r>
              <a:rPr kumimoji="1" lang="ko-KR" altLang="en-US" dirty="0" err="1"/>
              <a:t>임베딩에</a:t>
            </a:r>
            <a:r>
              <a:rPr kumimoji="1" lang="ko-KR" altLang="en-US" dirty="0"/>
              <a:t> 영향을 주지 않습니다</a:t>
            </a:r>
          </a:p>
          <a:p>
            <a:r>
              <a:rPr kumimoji="1" lang="ko-KR" altLang="en-US" dirty="0"/>
              <a:t>영향을 미치는 것은 해당 노드 주변의 </a:t>
            </a:r>
            <a:r>
              <a:rPr kumimoji="1" lang="en" altLang="ko-KR" dirty="0"/>
              <a:t>k-hop</a:t>
            </a:r>
            <a:r>
              <a:rPr kumimoji="1" lang="ko-KR" altLang="en-US" dirty="0"/>
              <a:t>뿐입니다</a:t>
            </a:r>
            <a:r>
              <a:rPr kumimoji="1" lang="en-US" altLang="ko-KR" dirty="0"/>
              <a:t>.</a:t>
            </a:r>
          </a:p>
          <a:p>
            <a:r>
              <a:rPr kumimoji="1" lang="ko-KR" altLang="en-US" dirty="0"/>
              <a:t>인접 라우터의 기능 정보 집계</a:t>
            </a:r>
          </a:p>
          <a:p>
            <a:r>
              <a:rPr kumimoji="1" lang="ko-KR" altLang="en-US" dirty="0"/>
              <a:t>종이로 된 세 가지 집계 기능</a:t>
            </a:r>
          </a:p>
          <a:p>
            <a:r>
              <a:rPr kumimoji="1" lang="ko-KR" altLang="en-US" dirty="0"/>
              <a:t>평균집약기</a:t>
            </a:r>
          </a:p>
          <a:p>
            <a:r>
              <a:rPr kumimoji="1" lang="en" altLang="ko-KR" dirty="0"/>
              <a:t>LSTM </a:t>
            </a:r>
            <a:r>
              <a:rPr kumimoji="1" lang="ko-KR" altLang="en-US" dirty="0" err="1"/>
              <a:t>애그리게이터</a:t>
            </a:r>
            <a:endParaRPr kumimoji="1" lang="ko-KR" altLang="en-US" dirty="0"/>
          </a:p>
          <a:p>
            <a:r>
              <a:rPr kumimoji="1" lang="ko-KR" altLang="en-US" dirty="0" err="1"/>
              <a:t>풀링</a:t>
            </a:r>
            <a:r>
              <a:rPr kumimoji="1" lang="ko-KR" altLang="en-US" dirty="0"/>
              <a:t> </a:t>
            </a:r>
            <a:r>
              <a:rPr kumimoji="1" lang="ko-KR" altLang="en-US" dirty="0" err="1"/>
              <a:t>애그리게이터</a:t>
            </a:r>
            <a:endParaRPr kumimoji="1" lang="ko-Kore-KR" altLang="en-US" dirty="0"/>
          </a:p>
        </p:txBody>
      </p:sp>
    </p:spTree>
    <p:extLst>
      <p:ext uri="{BB962C8B-B14F-4D97-AF65-F5344CB8AC3E}">
        <p14:creationId xmlns:p14="http://schemas.microsoft.com/office/powerpoint/2010/main" val="1672391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 altLang="ko-Kore-KR" dirty="0" err="1"/>
              <a:t>GraphSAGE</a:t>
            </a:r>
            <a:r>
              <a:rPr kumimoji="1" lang="en" altLang="ko-Kore-KR" dirty="0"/>
              <a:t> </a:t>
            </a:r>
            <a:r>
              <a:rPr kumimoji="1" lang="ko-KR" altLang="en-US" dirty="0"/>
              <a:t>모형</a:t>
            </a:r>
          </a:p>
          <a:p>
            <a:r>
              <a:rPr kumimoji="1" lang="ko-KR" altLang="en-US" dirty="0" err="1"/>
              <a:t>임베딩</a:t>
            </a:r>
            <a:r>
              <a:rPr kumimoji="1" lang="ko-KR" altLang="en-US" dirty="0"/>
              <a:t> 모델을 재교육할 필요 없이 보이지 않는 노드에 대한 예측을 할 수 있는 유도 기술입니다</a:t>
            </a:r>
            <a:r>
              <a:rPr kumimoji="1" lang="en-US" altLang="ko-KR" dirty="0"/>
              <a:t>.</a:t>
            </a:r>
          </a:p>
          <a:p>
            <a:r>
              <a:rPr kumimoji="1" lang="ko-KR" altLang="en-US" dirty="0"/>
              <a:t>네트워크 학습 모듈은 인접 노드 속성을 집계하여 문서 간 관계 정보와 고유 문서 기능을 모두 학습합니다</a:t>
            </a:r>
            <a:r>
              <a:rPr kumimoji="1" lang="en-US" altLang="ko-KR" dirty="0"/>
              <a:t>.</a:t>
            </a:r>
          </a:p>
          <a:p>
            <a:r>
              <a:rPr kumimoji="1" lang="ko-KR" altLang="en-US" dirty="0"/>
              <a:t>집계 매개 변수는 짧은 무작위 보행에서 동시에 발생하는 문서 쌍이 유사한 표현을 갖도록 장려함으로써 학습됩니다</a:t>
            </a:r>
            <a:r>
              <a:rPr kumimoji="1" lang="en-US" altLang="ko-KR" dirty="0"/>
              <a:t>.</a:t>
            </a:r>
          </a:p>
          <a:p>
            <a:r>
              <a:rPr kumimoji="1" lang="ko-KR" altLang="en-US" dirty="0"/>
              <a:t>그런 다음 각 문서에 대해 네트워크 학습 모듈은 세 가지 유형의 정보를 모두 고려하여 노드를 새로운 벡터로 인코딩할 수 있습니다</a:t>
            </a:r>
          </a:p>
          <a:p>
            <a:r>
              <a:rPr kumimoji="1" lang="ko-KR" altLang="en-US" dirty="0"/>
              <a:t>마지막으로 </a:t>
            </a:r>
            <a:r>
              <a:rPr kumimoji="1" lang="en-US" altLang="ko-KR" dirty="0"/>
              <a:t>FC </a:t>
            </a:r>
            <a:r>
              <a:rPr kumimoji="1" lang="ko-KR" altLang="en-US" dirty="0"/>
              <a:t>레이어를 사용하여 최종 레이블 예측을 수행한 다음 </a:t>
            </a:r>
            <a:r>
              <a:rPr kumimoji="1" lang="en" altLang="ko-Kore-KR" dirty="0" err="1"/>
              <a:t>GraphSAGE</a:t>
            </a:r>
            <a:r>
              <a:rPr kumimoji="1" lang="en" altLang="ko-Kore-KR" dirty="0"/>
              <a:t> </a:t>
            </a:r>
            <a:r>
              <a:rPr kumimoji="1" lang="ko-KR" altLang="en-US" dirty="0"/>
              <a:t>레이어를 수행합니다</a:t>
            </a:r>
            <a:r>
              <a:rPr kumimoji="1" lang="en-US" altLang="ko-KR" dirty="0"/>
              <a:t>.</a:t>
            </a:r>
          </a:p>
          <a:p>
            <a:r>
              <a:rPr kumimoji="1" lang="ko-KR" altLang="en-US" dirty="0" err="1"/>
              <a:t>카테고리컬</a:t>
            </a:r>
            <a:r>
              <a:rPr kumimoji="1" lang="ko-KR" altLang="en-US" dirty="0"/>
              <a:t> 크로스 엔트로피가 트레이닝 로스로 사용됩니다</a:t>
            </a:r>
            <a:r>
              <a:rPr kumimoji="1" lang="en-US" altLang="ko-KR" dirty="0"/>
              <a:t>.</a:t>
            </a:r>
          </a:p>
          <a:p>
            <a:r>
              <a:rPr kumimoji="1" lang="ko-KR" altLang="en-US" dirty="0"/>
              <a:t>따라서 세 가지 수준에서 파생된 노드 기능을 사용하여 다른 수준에서 분류 작업을 수행하기 위해 별도의 </a:t>
            </a:r>
            <a:r>
              <a:rPr kumimoji="1" lang="en" altLang="ko-Kore-KR" dirty="0"/>
              <a:t>GNN </a:t>
            </a:r>
            <a:r>
              <a:rPr kumimoji="1" lang="ko-KR" altLang="en-US" dirty="0"/>
              <a:t>모델을 구성할 수 있습니다</a:t>
            </a:r>
            <a:endParaRPr kumimoji="1" lang="ko-Kore-KR" altLang="en-US" dirty="0"/>
          </a:p>
        </p:txBody>
      </p:sp>
    </p:spTree>
    <p:extLst>
      <p:ext uri="{BB962C8B-B14F-4D97-AF65-F5344CB8AC3E}">
        <p14:creationId xmlns:p14="http://schemas.microsoft.com/office/powerpoint/2010/main" val="2646853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381000" y="685800"/>
            <a:ext cx="6096000" cy="3429000"/>
          </a:xfrm>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기술 문서</a:t>
            </a:r>
          </a:p>
          <a:p>
            <a:r>
              <a:t>일반적으로 텍스트와 이미지를 모두 포함합니다</a:t>
            </a:r>
          </a:p>
          <a:p>
            <a:r>
              <a:t>기술 문서는 종종 서로 연결됩니다</a:t>
            </a:r>
          </a:p>
          <a:p>
            <a:r>
              <a:t>그래프 신경망을 통해 이러한 관계 정보를 학습하고 개별 노드를 미리 정의된 여러 범주로 분류할 수 있습니다</a:t>
            </a:r>
          </a:p>
          <a:p>
            <a:r>
              <a:t>이 작품에서</a:t>
            </a:r>
          </a:p>
          <a:p>
            <a:r>
              <a:t>기술 문서의 정확한 계층적 분류를 위해 멀티모달 딥 러닝 기반 모델인 TechDoc을 제안합니다</a:t>
            </a:r>
          </a:p>
          <a:p>
            <a:r>
              <a:t>기여 목표 : 엔지니어링 문서 관리를 중심으로 한 엔지니어링 관리 커뮤니티를 위한 것으로, 특히 이 대형 엔지니어링 회사를 위한 것입니다</a:t>
            </a:r>
          </a:p>
          <a:p>
            <a:r>
              <a:t>엔지니어링 문서는 일반적으로 멀티모달이며 분류는 계층적이어야 합니다.</a:t>
            </a:r>
          </a:p>
          <a:p>
            <a:r>
              <a:t>이러한 요구사항을 구체적으로 해결하는 관련 자동 분류 방법은 존재하지 않습니다.</a:t>
            </a:r>
          </a:p>
          <a:p>
            <a:r>
              <a:t>TechDoc 모델은 CNN, RNN, GNN을 합성하여 엔지니어링 문서의 3가지 정보(텍스트, 이미지, 네트워크)를 활용하여 자동 분류합니다.</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ko-KR" altLang="en-US" b="0" i="0" u="none" strike="noStrike" dirty="0">
                <a:solidFill>
                  <a:srgbClr val="212529"/>
                </a:solidFill>
                <a:effectLst/>
                <a:latin typeface="-apple-system"/>
              </a:rPr>
              <a:t>이웃들의 가중 평균값을 구합니다</a:t>
            </a:r>
            <a:r>
              <a:rPr lang="en-US" altLang="ko-KR" b="0" i="0" u="none" strike="noStrike" dirty="0">
                <a:solidFill>
                  <a:srgbClr val="212529"/>
                </a:solidFill>
                <a:effectLst/>
                <a:latin typeface="-apple-system"/>
              </a:rPr>
              <a:t>.</a:t>
            </a:r>
          </a:p>
          <a:p>
            <a:r>
              <a:rPr lang="en" altLang="ko-Kore-KR" b="0" i="0" u="none" strike="noStrike" dirty="0">
                <a:solidFill>
                  <a:srgbClr val="212529"/>
                </a:solidFill>
                <a:effectLst/>
                <a:latin typeface="-apple-system"/>
              </a:rPr>
              <a:t>Message computation</a:t>
            </a:r>
            <a:r>
              <a:rPr lang="ko-KR" altLang="en-US" b="0" i="0" u="none" strike="noStrike" dirty="0" err="1">
                <a:solidFill>
                  <a:srgbClr val="212529"/>
                </a:solidFill>
                <a:effectLst/>
                <a:latin typeface="-apple-system"/>
              </a:rPr>
              <a:t>으로</a:t>
            </a:r>
            <a:r>
              <a:rPr lang="ko-KR" altLang="en-US" b="0" i="0" u="none" strike="noStrike" dirty="0">
                <a:solidFill>
                  <a:srgbClr val="212529"/>
                </a:solidFill>
                <a:effectLst/>
                <a:latin typeface="-apple-system"/>
              </a:rPr>
              <a:t> </a:t>
            </a:r>
            <a:r>
              <a:rPr lang="en" altLang="ko-Kore-KR" b="0" i="0" u="none" strike="noStrike" dirty="0">
                <a:solidFill>
                  <a:srgbClr val="212529"/>
                </a:solidFill>
                <a:effectLst/>
                <a:latin typeface="-apple-system"/>
              </a:rPr>
              <a:t>MLP</a:t>
            </a:r>
            <a:r>
              <a:rPr lang="ko-KR" altLang="en-US" b="0" i="0" u="none" strike="noStrike" dirty="0" err="1">
                <a:solidFill>
                  <a:srgbClr val="212529"/>
                </a:solidFill>
                <a:effectLst/>
                <a:latin typeface="-apple-system"/>
              </a:rPr>
              <a:t>를</a:t>
            </a:r>
            <a:r>
              <a:rPr lang="ko-KR" altLang="en-US" b="0" i="0" u="none" strike="noStrike" dirty="0">
                <a:solidFill>
                  <a:srgbClr val="212529"/>
                </a:solidFill>
                <a:effectLst/>
                <a:latin typeface="-apple-system"/>
              </a:rPr>
              <a:t> 사용하여 </a:t>
            </a:r>
            <a:r>
              <a:rPr lang="en" altLang="ko-Kore-KR" b="0" i="0" u="none" strike="noStrike" dirty="0">
                <a:solidFill>
                  <a:srgbClr val="212529"/>
                </a:solidFill>
                <a:effectLst/>
                <a:latin typeface="-apple-system"/>
              </a:rPr>
              <a:t>non-linear</a:t>
            </a:r>
            <a:r>
              <a:rPr lang="ko-KR" altLang="en-US" b="0" i="0" u="none" strike="noStrike" dirty="0">
                <a:solidFill>
                  <a:srgbClr val="212529"/>
                </a:solidFill>
                <a:effectLst/>
                <a:latin typeface="-apple-system"/>
              </a:rPr>
              <a:t>하게 만들고</a:t>
            </a:r>
            <a:r>
              <a:rPr lang="en-US" altLang="ko-KR" b="0" i="0" u="none" strike="noStrike" dirty="0">
                <a:solidFill>
                  <a:srgbClr val="212529"/>
                </a:solidFill>
                <a:effectLst/>
                <a:latin typeface="-apple-system"/>
              </a:rPr>
              <a:t>, </a:t>
            </a:r>
            <a:r>
              <a:rPr lang="ko-KR" altLang="en-US" b="0" i="0" u="none" strike="noStrike" dirty="0">
                <a:solidFill>
                  <a:srgbClr val="212529"/>
                </a:solidFill>
                <a:effectLst/>
                <a:latin typeface="-apple-system"/>
              </a:rPr>
              <a:t>이를 </a:t>
            </a:r>
            <a:r>
              <a:rPr lang="en" altLang="ko-Kore-KR" b="0" i="0" u="none" strike="noStrike" dirty="0">
                <a:solidFill>
                  <a:srgbClr val="212529"/>
                </a:solidFill>
                <a:effectLst/>
                <a:latin typeface="-apple-system"/>
              </a:rPr>
              <a:t>Mean </a:t>
            </a:r>
            <a:r>
              <a:rPr lang="ko-KR" altLang="en-US" b="0" i="0" u="none" strike="noStrike" dirty="0">
                <a:solidFill>
                  <a:srgbClr val="212529"/>
                </a:solidFill>
                <a:effectLst/>
                <a:latin typeface="-apple-system"/>
              </a:rPr>
              <a:t>혹은 </a:t>
            </a:r>
            <a:r>
              <a:rPr lang="en" altLang="ko-Kore-KR" b="0" i="0" u="none" strike="noStrike" dirty="0">
                <a:solidFill>
                  <a:srgbClr val="212529"/>
                </a:solidFill>
                <a:effectLst/>
                <a:latin typeface="-apple-system"/>
              </a:rPr>
              <a:t>Max</a:t>
            </a:r>
            <a:r>
              <a:rPr lang="ko-KR" altLang="en-US" b="0" i="0" u="none" strike="noStrike" dirty="0">
                <a:solidFill>
                  <a:srgbClr val="212529"/>
                </a:solidFill>
                <a:effectLst/>
                <a:latin typeface="-apple-system"/>
              </a:rPr>
              <a:t>하여 집계를 도출해냅니다</a:t>
            </a:r>
            <a:r>
              <a:rPr lang="en-US" altLang="ko-KR" b="0" i="0" u="none" strike="noStrike" dirty="0">
                <a:solidFill>
                  <a:srgbClr val="212529"/>
                </a:solidFill>
                <a:effectLst/>
                <a:latin typeface="-apple-system"/>
              </a:rPr>
              <a:t>.</a:t>
            </a:r>
            <a:endParaRPr kumimoji="1" lang="en-US" altLang="ko-KR" b="0" i="0" u="none" strike="noStrike" dirty="0">
              <a:solidFill>
                <a:srgbClr val="212529"/>
              </a:solidFill>
              <a:effectLst/>
              <a:latin typeface="-apple-system"/>
            </a:endParaRPr>
          </a:p>
          <a:p>
            <a:r>
              <a:rPr kumimoji="1" lang="en-US" altLang="ko-KR" b="0" i="0" u="none" strike="noStrike" dirty="0">
                <a:solidFill>
                  <a:srgbClr val="212529"/>
                </a:solidFill>
                <a:effectLst/>
                <a:latin typeface="-apple-system"/>
              </a:rPr>
              <a:t>LSTM </a:t>
            </a:r>
            <a:r>
              <a:rPr lang="ko-KR" altLang="en-US" b="0" i="0" u="none" strike="noStrike" dirty="0">
                <a:solidFill>
                  <a:srgbClr val="212529"/>
                </a:solidFill>
                <a:effectLst/>
                <a:latin typeface="-apple-system"/>
              </a:rPr>
              <a:t>이웃들로부터 오는 </a:t>
            </a:r>
            <a:r>
              <a:rPr lang="en" altLang="ko-Kore-KR" b="0" i="0" u="none" strike="noStrike" dirty="0">
                <a:solidFill>
                  <a:srgbClr val="212529"/>
                </a:solidFill>
                <a:effectLst/>
                <a:latin typeface="-apple-system"/>
              </a:rPr>
              <a:t>Message sequence model</a:t>
            </a:r>
            <a:r>
              <a:rPr lang="ko-KR" altLang="en-US" b="0" i="0" u="none" strike="noStrike" dirty="0">
                <a:solidFill>
                  <a:srgbClr val="212529"/>
                </a:solidFill>
                <a:effectLst/>
                <a:latin typeface="-apple-system"/>
              </a:rPr>
              <a:t>에 </a:t>
            </a:r>
            <a:r>
              <a:rPr lang="en" altLang="ko-Kore-KR" b="0" i="0" u="none" strike="noStrike" dirty="0">
                <a:solidFill>
                  <a:srgbClr val="212529"/>
                </a:solidFill>
                <a:effectLst/>
                <a:latin typeface="-apple-system"/>
              </a:rPr>
              <a:t>LSTM</a:t>
            </a:r>
            <a:r>
              <a:rPr lang="ko-KR" altLang="en-US" b="0" i="0" u="none" strike="noStrike" dirty="0">
                <a:solidFill>
                  <a:srgbClr val="212529"/>
                </a:solidFill>
                <a:effectLst/>
                <a:latin typeface="-apple-system"/>
              </a:rPr>
              <a:t>을 사용할 수 있습니다</a:t>
            </a:r>
            <a:r>
              <a:rPr lang="en-US" altLang="ko-KR" b="0" i="0" u="none" strike="noStrike" dirty="0">
                <a:solidFill>
                  <a:srgbClr val="212529"/>
                </a:solidFill>
                <a:effectLst/>
                <a:latin typeface="-apple-system"/>
              </a:rPr>
              <a:t>. </a:t>
            </a:r>
            <a:r>
              <a:rPr lang="ko-KR" altLang="en-US" b="0" i="0" u="none" strike="noStrike" dirty="0">
                <a:solidFill>
                  <a:srgbClr val="212529"/>
                </a:solidFill>
                <a:effectLst/>
                <a:latin typeface="-apple-system"/>
              </a:rPr>
              <a:t>다만</a:t>
            </a:r>
            <a:r>
              <a:rPr lang="en-US" altLang="ko-KR" b="0" i="0" u="none" strike="noStrike" dirty="0">
                <a:solidFill>
                  <a:srgbClr val="212529"/>
                </a:solidFill>
                <a:effectLst/>
                <a:latin typeface="-apple-system"/>
              </a:rPr>
              <a:t>, </a:t>
            </a:r>
            <a:r>
              <a:rPr lang="en" altLang="ko-Kore-KR" b="0" i="0" u="none" strike="noStrike" dirty="0">
                <a:solidFill>
                  <a:srgbClr val="212529"/>
                </a:solidFill>
                <a:effectLst/>
                <a:latin typeface="-apple-system"/>
              </a:rPr>
              <a:t>sequence model</a:t>
            </a:r>
            <a:r>
              <a:rPr lang="ko-KR" altLang="en-US" b="0" i="0" u="none" strike="noStrike" dirty="0">
                <a:solidFill>
                  <a:srgbClr val="212529"/>
                </a:solidFill>
                <a:effectLst/>
                <a:latin typeface="-apple-system"/>
              </a:rPr>
              <a:t>은 </a:t>
            </a:r>
            <a:r>
              <a:rPr lang="en" altLang="ko-Kore-KR" b="0" i="0" u="none" strike="noStrike" dirty="0">
                <a:solidFill>
                  <a:srgbClr val="212529"/>
                </a:solidFill>
                <a:effectLst/>
                <a:latin typeface="-apple-system"/>
              </a:rPr>
              <a:t>order invariant</a:t>
            </a:r>
            <a:r>
              <a:rPr lang="ko-KR" altLang="en-US" b="0" i="0" u="none" strike="noStrike" dirty="0">
                <a:solidFill>
                  <a:srgbClr val="212529"/>
                </a:solidFill>
                <a:effectLst/>
                <a:latin typeface="-apple-system"/>
              </a:rPr>
              <a:t>하지 않으므로 훈련할 때 이웃들의 순서를 해야 합니다</a:t>
            </a:r>
            <a:r>
              <a:rPr lang="en-US" altLang="ko-KR" b="0" i="0" u="none" strike="noStrike" dirty="0">
                <a:solidFill>
                  <a:srgbClr val="212529"/>
                </a:solidFill>
                <a:effectLst/>
                <a:latin typeface="-apple-system"/>
              </a:rPr>
              <a:t>.</a:t>
            </a:r>
          </a:p>
        </p:txBody>
      </p:sp>
    </p:spTree>
    <p:extLst>
      <p:ext uri="{BB962C8B-B14F-4D97-AF65-F5344CB8AC3E}">
        <p14:creationId xmlns:p14="http://schemas.microsoft.com/office/powerpoint/2010/main" val="3791182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텍스트 먼저 보시면</a:t>
            </a:r>
            <a:r>
              <a:rPr kumimoji="1" lang="en-US" altLang="ko-KR" dirty="0"/>
              <a:t>,</a:t>
            </a:r>
            <a:r>
              <a:rPr kumimoji="1" lang="ko-KR" altLang="en-US" dirty="0"/>
              <a:t> </a:t>
            </a:r>
            <a:r>
              <a:rPr kumimoji="1" lang="ko-KR" altLang="en-US" dirty="0" err="1"/>
              <a:t>테크넷</a:t>
            </a:r>
            <a:r>
              <a:rPr kumimoji="1" lang="ko-KR" altLang="en-US" dirty="0"/>
              <a:t> 인코딩을 통해서 각 단어가 </a:t>
            </a:r>
            <a:r>
              <a:rPr kumimoji="1" lang="en-US" altLang="ko-KR" dirty="0"/>
              <a:t>150</a:t>
            </a:r>
            <a:r>
              <a:rPr kumimoji="1" lang="ko-KR" altLang="en-US" dirty="0"/>
              <a:t> 차원의 벡터로 변환되고</a:t>
            </a:r>
            <a:r>
              <a:rPr kumimoji="1" lang="en-US" altLang="ko-KR" dirty="0"/>
              <a:t>,</a:t>
            </a:r>
          </a:p>
          <a:p>
            <a:r>
              <a:rPr kumimoji="1" lang="en-US" altLang="ko-Kore-KR" dirty="0"/>
              <a:t>Sentence encoder </a:t>
            </a:r>
            <a:r>
              <a:rPr kumimoji="1" lang="ko-Kore-KR" altLang="en-US" dirty="0"/>
              <a:t>의</a:t>
            </a:r>
            <a:r>
              <a:rPr kumimoji="1" lang="ko-KR" altLang="en-US" dirty="0"/>
              <a:t> 아웃풋으로</a:t>
            </a:r>
            <a:r>
              <a:rPr kumimoji="1" lang="en-US" altLang="ko-KR" dirty="0"/>
              <a:t>,</a:t>
            </a:r>
            <a:r>
              <a:rPr kumimoji="1" lang="ko-KR" altLang="en-US" dirty="0"/>
              <a:t> </a:t>
            </a:r>
            <a:r>
              <a:rPr kumimoji="1" lang="en-US" altLang="ko-KR" dirty="0"/>
              <a:t>sentence vector </a:t>
            </a:r>
            <a:r>
              <a:rPr kumimoji="1" lang="ko-KR" altLang="en-US" dirty="0"/>
              <a:t>가 나옵니다</a:t>
            </a:r>
            <a:r>
              <a:rPr kumimoji="1" lang="en-US" altLang="ko-KR" dirty="0"/>
              <a:t>.</a:t>
            </a:r>
          </a:p>
          <a:p>
            <a:r>
              <a:rPr kumimoji="1" lang="ko-KR" altLang="en-US" dirty="0"/>
              <a:t>그 다음</a:t>
            </a:r>
            <a:r>
              <a:rPr kumimoji="1" lang="en-US" altLang="ko-KR" dirty="0"/>
              <a:t>,</a:t>
            </a:r>
            <a:r>
              <a:rPr kumimoji="1" lang="ko-KR" altLang="en-US" dirty="0"/>
              <a:t> </a:t>
            </a:r>
            <a:r>
              <a:rPr kumimoji="1" lang="en-US" altLang="ko-KR" dirty="0"/>
              <a:t>BGRU / Attention </a:t>
            </a:r>
            <a:r>
              <a:rPr kumimoji="1" lang="ko-KR" altLang="en-US" dirty="0"/>
              <a:t>레이어를 통해 다큐먼트 벡터가 만들어집니다</a:t>
            </a:r>
            <a:r>
              <a:rPr kumimoji="1" lang="en-US" altLang="ko-KR" dirty="0"/>
              <a:t>.</a:t>
            </a:r>
          </a:p>
          <a:p>
            <a:endParaRPr kumimoji="1" lang="en-US" altLang="ko-KR" dirty="0"/>
          </a:p>
          <a:p>
            <a:r>
              <a:rPr kumimoji="1" lang="ko-KR" altLang="en-US" dirty="0"/>
              <a:t>이미지 부분은 </a:t>
            </a:r>
            <a:r>
              <a:rPr kumimoji="1" lang="en-US" altLang="ko-KR" dirty="0"/>
              <a:t>vgg-19 </a:t>
            </a:r>
            <a:r>
              <a:rPr kumimoji="1" lang="ko-KR" altLang="en-US" dirty="0" err="1"/>
              <a:t>를</a:t>
            </a:r>
            <a:r>
              <a:rPr kumimoji="1" lang="ko-KR" altLang="en-US" dirty="0"/>
              <a:t> 이미지 인코더로 사용하여</a:t>
            </a:r>
            <a:r>
              <a:rPr kumimoji="1" lang="en-US" altLang="ko-KR" dirty="0"/>
              <a:t>,</a:t>
            </a:r>
            <a:r>
              <a:rPr kumimoji="1" lang="ko-KR" altLang="en-US" dirty="0"/>
              <a:t> 각각 이미지가 </a:t>
            </a:r>
            <a:r>
              <a:rPr kumimoji="1" lang="en-US" altLang="ko-KR" dirty="0"/>
              <a:t>1,024</a:t>
            </a:r>
            <a:r>
              <a:rPr kumimoji="1" lang="ko-KR" altLang="en-US" dirty="0"/>
              <a:t> 차원의 벡터로 표현이 됩니다</a:t>
            </a:r>
            <a:r>
              <a:rPr kumimoji="1" lang="en-US" altLang="ko-KR" dirty="0"/>
              <a:t>.</a:t>
            </a:r>
          </a:p>
          <a:p>
            <a:endParaRPr kumimoji="1" lang="en-US" altLang="ko-Kore-KR" dirty="0"/>
          </a:p>
          <a:p>
            <a:r>
              <a:rPr kumimoji="1" lang="ko-KR" altLang="en-US" dirty="0"/>
              <a:t>이 과정에서 </a:t>
            </a:r>
            <a:r>
              <a:rPr kumimoji="1" lang="en-US" altLang="ko-KR" dirty="0"/>
              <a:t>CAM technique </a:t>
            </a:r>
            <a:r>
              <a:rPr kumimoji="1" lang="ko-KR" altLang="en-US" dirty="0"/>
              <a:t>을 활용하여</a:t>
            </a:r>
            <a:r>
              <a:rPr kumimoji="1" lang="en-US" altLang="ko-KR" dirty="0"/>
              <a:t>,</a:t>
            </a:r>
            <a:r>
              <a:rPr kumimoji="1" lang="ko-KR" altLang="en-US" dirty="0"/>
              <a:t> 이미지 부분의 중요한 부분을 하이라이트 합니다</a:t>
            </a:r>
            <a:r>
              <a:rPr kumimoji="1" lang="en-US" altLang="ko-KR" dirty="0"/>
              <a:t>.</a:t>
            </a:r>
          </a:p>
          <a:p>
            <a:r>
              <a:rPr kumimoji="1" lang="ko-KR" altLang="en-US" dirty="0"/>
              <a:t>이후 </a:t>
            </a:r>
            <a:r>
              <a:rPr kumimoji="1" lang="en-US" altLang="ko-KR" dirty="0" err="1"/>
              <a:t>v_img</a:t>
            </a:r>
            <a:r>
              <a:rPr kumimoji="1" lang="en-US" altLang="ko-KR" dirty="0"/>
              <a:t> </a:t>
            </a:r>
            <a:r>
              <a:rPr kumimoji="1" lang="ko-KR" altLang="en-US" dirty="0"/>
              <a:t>와 </a:t>
            </a:r>
            <a:r>
              <a:rPr kumimoji="1" lang="en-US" altLang="ko-KR" dirty="0" err="1"/>
              <a:t>v_txt</a:t>
            </a:r>
            <a:r>
              <a:rPr kumimoji="1" lang="en-US" altLang="ko-KR" dirty="0"/>
              <a:t> </a:t>
            </a:r>
            <a:r>
              <a:rPr kumimoji="1" lang="ko-KR" altLang="en-US" dirty="0"/>
              <a:t>가 생성되었으니</a:t>
            </a:r>
            <a:r>
              <a:rPr kumimoji="1" lang="en-US" altLang="ko-KR" dirty="0"/>
              <a:t>,</a:t>
            </a:r>
            <a:r>
              <a:rPr kumimoji="1" lang="ko-KR" altLang="en-US" dirty="0"/>
              <a:t> </a:t>
            </a:r>
            <a:endParaRPr kumimoji="1" lang="en-US" altLang="ko-KR" dirty="0"/>
          </a:p>
          <a:p>
            <a:r>
              <a:rPr kumimoji="1" lang="ko-KR" altLang="en-US" dirty="0"/>
              <a:t>이를 </a:t>
            </a:r>
            <a:r>
              <a:rPr kumimoji="1" lang="en-US" altLang="ko-KR" dirty="0"/>
              <a:t>image &amp; text fusion learning </a:t>
            </a:r>
            <a:r>
              <a:rPr kumimoji="1" lang="ko-KR" altLang="en-US" dirty="0"/>
              <a:t>을 통해서 </a:t>
            </a:r>
            <a:r>
              <a:rPr kumimoji="1" lang="en-US" altLang="ko-KR" dirty="0"/>
              <a:t>fused feature</a:t>
            </a:r>
            <a:r>
              <a:rPr kumimoji="1" lang="ko-KR" altLang="en-US" dirty="0" err="1"/>
              <a:t>를</a:t>
            </a:r>
            <a:r>
              <a:rPr kumimoji="1" lang="ko-KR" altLang="en-US" dirty="0"/>
              <a:t> 생성합니다</a:t>
            </a:r>
            <a:r>
              <a:rPr kumimoji="1" lang="en-US" altLang="ko-KR" dirty="0"/>
              <a:t>.</a:t>
            </a:r>
          </a:p>
          <a:p>
            <a:r>
              <a:rPr kumimoji="1" lang="en-US" altLang="ko-KR" dirty="0"/>
              <a:t>Fused feature </a:t>
            </a:r>
            <a:r>
              <a:rPr kumimoji="1" lang="ko-KR" altLang="en-US" dirty="0" err="1"/>
              <a:t>를</a:t>
            </a:r>
            <a:r>
              <a:rPr kumimoji="1" lang="ko-KR" altLang="en-US" dirty="0"/>
              <a:t> 총 세번 </a:t>
            </a:r>
            <a:r>
              <a:rPr kumimoji="1" lang="en-US" altLang="ko-KR" dirty="0"/>
              <a:t>8section, 122 classes, 622 subclasses </a:t>
            </a:r>
            <a:r>
              <a:rPr kumimoji="1" lang="ko-KR" altLang="en-US" dirty="0"/>
              <a:t>에 해당하는 </a:t>
            </a:r>
            <a:r>
              <a:rPr kumimoji="1" lang="en-US" altLang="ko-KR" dirty="0"/>
              <a:t>fused feature</a:t>
            </a:r>
            <a:r>
              <a:rPr kumimoji="1" lang="ko-KR" altLang="en-US" dirty="0" err="1"/>
              <a:t>를</a:t>
            </a:r>
            <a:r>
              <a:rPr kumimoji="1" lang="ko-KR" altLang="en-US" dirty="0"/>
              <a:t> 생성하고</a:t>
            </a:r>
            <a:r>
              <a:rPr kumimoji="1" lang="en-US" altLang="ko-KR" dirty="0"/>
              <a:t>,</a:t>
            </a:r>
            <a:r>
              <a:rPr kumimoji="1" lang="ko-KR" altLang="en-US" dirty="0"/>
              <a:t> 이를 노드 </a:t>
            </a:r>
            <a:r>
              <a:rPr kumimoji="1" lang="en-US" altLang="ko-KR" dirty="0"/>
              <a:t>feature</a:t>
            </a:r>
            <a:r>
              <a:rPr kumimoji="1" lang="ko-KR" altLang="en-US" dirty="0"/>
              <a:t>로 활용합니다</a:t>
            </a:r>
            <a:r>
              <a:rPr kumimoji="1" lang="en-US" altLang="ko-KR" dirty="0"/>
              <a:t>.</a:t>
            </a:r>
          </a:p>
          <a:p>
            <a:r>
              <a:rPr kumimoji="1" lang="ko-Kore-KR" altLang="en-US" dirty="0"/>
              <a:t>이후</a:t>
            </a:r>
            <a:r>
              <a:rPr kumimoji="1" lang="en-US" altLang="ko-Kore-KR" dirty="0"/>
              <a:t>,</a:t>
            </a:r>
            <a:r>
              <a:rPr kumimoji="1" lang="ko-KR" altLang="en-US" dirty="0"/>
              <a:t> </a:t>
            </a:r>
            <a:endParaRPr kumimoji="1" lang="en-US" altLang="ko-Kore-KR" dirty="0"/>
          </a:p>
          <a:p>
            <a:r>
              <a:rPr kumimoji="1" lang="ko-KR" altLang="en-US" dirty="0"/>
              <a:t>다큐먼트들의 관계와 함께 </a:t>
            </a:r>
            <a:r>
              <a:rPr kumimoji="1" lang="en-US" altLang="ko-Kore-KR" dirty="0" err="1"/>
              <a:t>graphSAGE</a:t>
            </a:r>
            <a:r>
              <a:rPr kumimoji="1" lang="en-US" altLang="ko-Kore-KR" dirty="0"/>
              <a:t> </a:t>
            </a:r>
            <a:r>
              <a:rPr kumimoji="1" lang="ko-KR" altLang="en-US" dirty="0"/>
              <a:t>모델을 학습시킵니다</a:t>
            </a:r>
            <a:r>
              <a:rPr kumimoji="1" lang="en-US" altLang="ko-KR" dirty="0"/>
              <a:t>.</a:t>
            </a:r>
          </a:p>
          <a:p>
            <a:r>
              <a:rPr kumimoji="1" lang="en-US" altLang="ko-KR" dirty="0" err="1"/>
              <a:t>graphSAGE</a:t>
            </a:r>
            <a:r>
              <a:rPr kumimoji="1" lang="en-US" altLang="ko-KR" dirty="0"/>
              <a:t> </a:t>
            </a:r>
            <a:r>
              <a:rPr kumimoji="1" lang="ko-KR" altLang="en-US" dirty="0"/>
              <a:t>모델의 경우</a:t>
            </a:r>
            <a:r>
              <a:rPr kumimoji="1" lang="en-US" altLang="ko-KR" dirty="0"/>
              <a:t>,</a:t>
            </a:r>
            <a:r>
              <a:rPr kumimoji="1" lang="ko-KR" altLang="en-US" dirty="0"/>
              <a:t> </a:t>
            </a:r>
            <a:r>
              <a:rPr kumimoji="1" lang="en-US" altLang="ko-KR" dirty="0"/>
              <a:t>1hop 2hop </a:t>
            </a:r>
            <a:r>
              <a:rPr kumimoji="1" lang="ko-KR" altLang="en-US" dirty="0"/>
              <a:t>을 </a:t>
            </a:r>
            <a:r>
              <a:rPr kumimoji="1" lang="en-US" altLang="ko-KR" dirty="0"/>
              <a:t>5</a:t>
            </a:r>
            <a:r>
              <a:rPr kumimoji="1" lang="ko-KR" altLang="en-US" dirty="0"/>
              <a:t>와 </a:t>
            </a:r>
            <a:r>
              <a:rPr kumimoji="1" lang="en-US" altLang="ko-KR" dirty="0"/>
              <a:t>2</a:t>
            </a:r>
            <a:r>
              <a:rPr kumimoji="1" lang="ko-KR" altLang="en-US" dirty="0"/>
              <a:t>로 </a:t>
            </a:r>
            <a:r>
              <a:rPr kumimoji="1" lang="ko-KR" altLang="en-US" dirty="0" err="1"/>
              <a:t>지정해두었습니다</a:t>
            </a:r>
            <a:r>
              <a:rPr kumimoji="1" lang="en-US" altLang="ko-KR" dirty="0"/>
              <a:t>.</a:t>
            </a:r>
          </a:p>
          <a:p>
            <a:endParaRPr kumimoji="1" lang="en-US" altLang="ko-Kore-KR" dirty="0"/>
          </a:p>
          <a:p>
            <a:r>
              <a:rPr kumimoji="1" lang="ko-KR" altLang="en-US" dirty="0"/>
              <a:t>그 이후</a:t>
            </a:r>
            <a:r>
              <a:rPr kumimoji="1" lang="en-US" altLang="ko-KR" dirty="0"/>
              <a:t>,</a:t>
            </a:r>
            <a:r>
              <a:rPr kumimoji="1" lang="ko-KR" altLang="en-US" dirty="0"/>
              <a:t> </a:t>
            </a:r>
            <a:r>
              <a:rPr kumimoji="1" lang="en-US" altLang="ko-KR" dirty="0" err="1"/>
              <a:t>GraphSAGE</a:t>
            </a:r>
            <a:r>
              <a:rPr kumimoji="1" lang="en-US" altLang="ko-KR" dirty="0"/>
              <a:t> </a:t>
            </a:r>
            <a:r>
              <a:rPr kumimoji="1" lang="ko-KR" altLang="en-US" dirty="0"/>
              <a:t>모델을 통해 </a:t>
            </a:r>
            <a:r>
              <a:rPr kumimoji="1" lang="en-US" altLang="ko-KR" dirty="0"/>
              <a:t>final prediction </a:t>
            </a:r>
            <a:r>
              <a:rPr kumimoji="1" lang="ko-KR" altLang="en-US" dirty="0"/>
              <a:t>을 진행합니다</a:t>
            </a:r>
            <a:r>
              <a:rPr kumimoji="1" lang="en-US" altLang="ko-KR" dirty="0"/>
              <a:t>.</a:t>
            </a:r>
            <a:endParaRPr kumimoji="1" lang="ko-Kore-KR" altLang="en-US" dirty="0"/>
          </a:p>
        </p:txBody>
      </p:sp>
    </p:spTree>
    <p:extLst>
      <p:ext uri="{BB962C8B-B14F-4D97-AF65-F5344CB8AC3E}">
        <p14:creationId xmlns:p14="http://schemas.microsoft.com/office/powerpoint/2010/main" val="1383938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381000" y="685800"/>
            <a:ext cx="6096000" cy="3429000"/>
          </a:xfrm>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위 내용은 논문의 실험 결과를 보고한 내용입니다. </a:t>
            </a:r>
          </a:p>
          <a:p>
            <a:endParaRPr/>
          </a:p>
          <a:p>
            <a:r>
              <a:t>Table III는 IPC-1DIGIT 섹션 분류 결과를 나타내며, 이미지, 텍스트, 네트워크 정보를 함께 사용한 TechDoc 모델의 성능이 가장 우수하게 나타났습니다. </a:t>
            </a:r>
          </a:p>
          <a:p>
            <a:endParaRPr/>
          </a:p>
          <a:p>
            <a:r>
              <a:t>Table IV는 IPC3-Digit 클래스 분류 결과를 나타내며, 마찬가지로 이미지, 텍스트, 네트워크 정보를 함께 사용한 TechDoc 모델의 성능이 가장 우수하게 나타났습니다. </a:t>
            </a:r>
          </a:p>
          <a:p>
            <a:endParaRPr/>
          </a:p>
          <a:p>
            <a:r>
              <a:t>Table VI는 IPC4-Digit 하위 클래스 분류 결과를 다양한 모델들과 비교한 결과를 보여줍니다. 이 표에서도 이미지, 텍스트, 네트워크 정보를 함께 사용한 TechDoc 모델이 다른 모델들보다 정확도와 RAR 지수에서 우수한 성능을 보였습니다. 다만, 학습 시간에서는 다른 모델들보다 느리게 나타났습니다.</a:t>
            </a:r>
          </a:p>
          <a:p>
            <a:endParaRPr/>
          </a:p>
          <a:p>
            <a:r>
              <a:t>Table VII는 다양한 모델들의 시간 복잡도 분석 결과를 보여줍니다. 이 표에서도 TechDoc 모델이 다른 모델들보다 정확도가 높지만, 이미지와 네트워크 정보를 추가로 처리하고 퓨전하는 데 추가적인 학습 시간이 필요했습니다. </a:t>
            </a:r>
          </a:p>
          <a:p>
            <a:endParaRPr/>
          </a:p>
          <a:p>
            <a:r>
              <a:t>즉, TechDoc 모델은 정확도 면에서 우수한 성능을 보이지만, 학습 시간이 다소 오래 걸린다는 것이 실험 결과입니다.</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xfrm>
            <a:off x="381000" y="685800"/>
            <a:ext cx="6096000" cy="3429000"/>
          </a:xfrm>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endParaRPr/>
          </a:p>
          <a:p>
            <a:r>
              <a:t>7a와 7b에서는 두 모델 모두 A, B, G, H 섹션에서 다른 섹션보다 더 높은 정확도를 보입니다.</a:t>
            </a:r>
          </a:p>
          <a:p>
            <a:r>
              <a:t>불균형한 특허 데이터 세트는 이미지 온리 모델에 다른 모델보다 더 큰 영향을 미칩니다.</a:t>
            </a:r>
          </a:p>
          <a:p>
            <a:r>
              <a:t>이미지온리 모델은 D 섹션을 심지어 무시함.</a:t>
            </a:r>
          </a:p>
          <a:p>
            <a:r>
              <a:t>TechDoc는 D 섹션에서 모든 단일 모달 모델보다 우수한 성능을 보입니다.</a:t>
            </a:r>
          </a:p>
          <a:p>
            <a:r>
              <a:t>네트워크 온리 모델이 A,B 그룹에 대한 성능이 좋습니다.</a:t>
            </a:r>
          </a:p>
          <a:p>
            <a:r>
              <a:t>7b와 7c의 두 번째 열에서는 대부분의 잘못된 분류가 B 섹션에서 발생하는 것을 볼 수 있습니다. 같은 상황은 7d에서도 나타나며, TechDoc는 이 문제를 어느 정도 완화시킵니다.</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t>TechDoc</a:t>
            </a:r>
          </a:p>
          <a:p>
            <a:r>
              <a:t>벤치마크 특허 데이터 세트</a:t>
            </a:r>
          </a:p>
          <a:p>
            <a:r>
              <a:t>평가 사례 연구로서 IPC(Hierarchical International Patent Classification) 시스템을 기반으로 기술 문서를 분류하도록 모델을 교육합니다.</a:t>
            </a:r>
          </a:p>
          <a:p>
            <a:r>
              <a:t>기술 문서 내의 고유 정보와 문서 간의 연관성을 활용하고 통합하여 계층적 기술 문서 분류를 자동화하려는 첫 번째 노력</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rPr dirty="0" err="1"/>
              <a:t>데이터</a:t>
            </a:r>
            <a:r>
              <a:rPr dirty="0"/>
              <a:t> </a:t>
            </a:r>
            <a:r>
              <a:rPr dirty="0" err="1"/>
              <a:t>전처리</a:t>
            </a:r>
            <a:endParaRPr dirty="0"/>
          </a:p>
          <a:p>
            <a:r>
              <a:rPr dirty="0" err="1"/>
              <a:t>텍스트</a:t>
            </a:r>
            <a:r>
              <a:rPr dirty="0"/>
              <a:t> </a:t>
            </a:r>
            <a:r>
              <a:rPr dirty="0" err="1"/>
              <a:t>전처리</a:t>
            </a:r>
            <a:r>
              <a:rPr dirty="0"/>
              <a:t> </a:t>
            </a:r>
            <a:r>
              <a:rPr dirty="0" err="1"/>
              <a:t>방법</a:t>
            </a:r>
            <a:endParaRPr dirty="0"/>
          </a:p>
          <a:p>
            <a:r>
              <a:rPr dirty="0" err="1"/>
              <a:t>토큰화</a:t>
            </a:r>
            <a:r>
              <a:rPr dirty="0"/>
              <a:t>, </a:t>
            </a:r>
            <a:r>
              <a:rPr dirty="0" err="1"/>
              <a:t>표현</a:t>
            </a:r>
            <a:r>
              <a:rPr dirty="0"/>
              <a:t>, </a:t>
            </a:r>
            <a:r>
              <a:rPr dirty="0" err="1"/>
              <a:t>잡음</a:t>
            </a:r>
            <a:r>
              <a:rPr dirty="0"/>
              <a:t> </a:t>
            </a:r>
            <a:r>
              <a:rPr dirty="0" err="1"/>
              <a:t>제거</a:t>
            </a:r>
            <a:r>
              <a:rPr dirty="0"/>
              <a:t>, </a:t>
            </a:r>
            <a:r>
              <a:rPr dirty="0" err="1"/>
              <a:t>레미제이션</a:t>
            </a:r>
            <a:r>
              <a:rPr dirty="0"/>
              <a:t>, </a:t>
            </a:r>
            <a:r>
              <a:rPr dirty="0" err="1"/>
              <a:t>스톱워드</a:t>
            </a:r>
            <a:r>
              <a:rPr dirty="0"/>
              <a:t> </a:t>
            </a:r>
            <a:r>
              <a:rPr dirty="0" err="1"/>
              <a:t>제거</a:t>
            </a:r>
            <a:r>
              <a:rPr dirty="0"/>
              <a:t>.</a:t>
            </a:r>
          </a:p>
          <a:p>
            <a:r>
              <a:rPr dirty="0" err="1"/>
              <a:t>복합</a:t>
            </a:r>
            <a:r>
              <a:rPr dirty="0"/>
              <a:t> </a:t>
            </a:r>
            <a:r>
              <a:rPr dirty="0" err="1"/>
              <a:t>이미지는</a:t>
            </a:r>
            <a:r>
              <a:rPr dirty="0"/>
              <a:t> </a:t>
            </a:r>
            <a:r>
              <a:rPr dirty="0" err="1"/>
              <a:t>사전</a:t>
            </a:r>
            <a:r>
              <a:rPr dirty="0"/>
              <a:t> </a:t>
            </a:r>
            <a:r>
              <a:rPr dirty="0" err="1"/>
              <a:t>훈련된</a:t>
            </a:r>
            <a:r>
              <a:rPr dirty="0"/>
              <a:t> CNN </a:t>
            </a:r>
            <a:r>
              <a:rPr dirty="0" err="1"/>
              <a:t>모델을</a:t>
            </a:r>
            <a:r>
              <a:rPr dirty="0"/>
              <a:t> </a:t>
            </a:r>
            <a:r>
              <a:rPr dirty="0" err="1"/>
              <a:t>기반으로</a:t>
            </a:r>
            <a:r>
              <a:rPr dirty="0"/>
              <a:t> </a:t>
            </a:r>
            <a:r>
              <a:rPr dirty="0" err="1"/>
              <a:t>개별</a:t>
            </a:r>
            <a:r>
              <a:rPr dirty="0"/>
              <a:t> </a:t>
            </a:r>
            <a:r>
              <a:rPr dirty="0" err="1"/>
              <a:t>이미지로</a:t>
            </a:r>
            <a:r>
              <a:rPr dirty="0"/>
              <a:t> </a:t>
            </a:r>
            <a:r>
              <a:rPr dirty="0" err="1"/>
              <a:t>분리됩니다</a:t>
            </a:r>
            <a:endParaRPr dirty="0"/>
          </a:p>
          <a:p>
            <a:r>
              <a:rPr dirty="0" err="1"/>
              <a:t>문서</a:t>
            </a:r>
            <a:r>
              <a:rPr dirty="0"/>
              <a:t> </a:t>
            </a:r>
            <a:r>
              <a:rPr dirty="0" err="1"/>
              <a:t>네트워크</a:t>
            </a:r>
            <a:endParaRPr dirty="0"/>
          </a:p>
          <a:p>
            <a:r>
              <a:rPr dirty="0" err="1"/>
              <a:t>연관성을</a:t>
            </a:r>
            <a:r>
              <a:rPr dirty="0"/>
              <a:t> </a:t>
            </a:r>
            <a:r>
              <a:rPr dirty="0" err="1"/>
              <a:t>기반으로</a:t>
            </a:r>
            <a:r>
              <a:rPr dirty="0"/>
              <a:t> </a:t>
            </a:r>
            <a:r>
              <a:rPr dirty="0" err="1"/>
              <a:t>구성됩니다</a:t>
            </a:r>
            <a:endParaRPr dirty="0"/>
          </a:p>
          <a:p>
            <a:r>
              <a:rPr dirty="0" err="1"/>
              <a:t>이미지</a:t>
            </a:r>
            <a:r>
              <a:rPr dirty="0"/>
              <a:t> </a:t>
            </a:r>
            <a:r>
              <a:rPr dirty="0" err="1"/>
              <a:t>및</a:t>
            </a:r>
            <a:r>
              <a:rPr dirty="0"/>
              <a:t> </a:t>
            </a:r>
            <a:r>
              <a:rPr dirty="0" err="1"/>
              <a:t>텍스트</a:t>
            </a:r>
            <a:r>
              <a:rPr dirty="0"/>
              <a:t> </a:t>
            </a:r>
            <a:r>
              <a:rPr dirty="0" err="1"/>
              <a:t>융합</a:t>
            </a:r>
            <a:r>
              <a:rPr dirty="0"/>
              <a:t> </a:t>
            </a:r>
            <a:r>
              <a:rPr dirty="0" err="1"/>
              <a:t>학습</a:t>
            </a:r>
            <a:endParaRPr dirty="0"/>
          </a:p>
          <a:p>
            <a:r>
              <a:rPr dirty="0" err="1"/>
              <a:t>이미지</a:t>
            </a:r>
            <a:r>
              <a:rPr dirty="0"/>
              <a:t> </a:t>
            </a:r>
            <a:r>
              <a:rPr dirty="0" err="1"/>
              <a:t>및</a:t>
            </a:r>
            <a:r>
              <a:rPr dirty="0"/>
              <a:t> </a:t>
            </a:r>
            <a:r>
              <a:rPr dirty="0" err="1"/>
              <a:t>텍스트</a:t>
            </a:r>
            <a:r>
              <a:rPr dirty="0"/>
              <a:t> </a:t>
            </a:r>
            <a:r>
              <a:rPr dirty="0" err="1"/>
              <a:t>특징</a:t>
            </a:r>
            <a:r>
              <a:rPr dirty="0"/>
              <a:t> </a:t>
            </a:r>
            <a:r>
              <a:rPr dirty="0" err="1"/>
              <a:t>벡터는</a:t>
            </a:r>
            <a:r>
              <a:rPr dirty="0"/>
              <a:t> </a:t>
            </a:r>
            <a:r>
              <a:rPr dirty="0" err="1"/>
              <a:t>신경망을</a:t>
            </a:r>
            <a:r>
              <a:rPr dirty="0"/>
              <a:t> </a:t>
            </a:r>
            <a:r>
              <a:rPr dirty="0" err="1"/>
              <a:t>통해</a:t>
            </a:r>
            <a:r>
              <a:rPr dirty="0"/>
              <a:t> </a:t>
            </a:r>
            <a:r>
              <a:rPr dirty="0" err="1"/>
              <a:t>공동으로</a:t>
            </a:r>
            <a:r>
              <a:rPr dirty="0"/>
              <a:t> </a:t>
            </a:r>
            <a:r>
              <a:rPr dirty="0" err="1"/>
              <a:t>훈련되고</a:t>
            </a:r>
            <a:r>
              <a:rPr dirty="0"/>
              <a:t> </a:t>
            </a:r>
            <a:r>
              <a:rPr dirty="0" err="1"/>
              <a:t>단계적</a:t>
            </a:r>
            <a:r>
              <a:rPr dirty="0"/>
              <a:t> </a:t>
            </a:r>
            <a:r>
              <a:rPr dirty="0" err="1"/>
              <a:t>연결</a:t>
            </a:r>
            <a:r>
              <a:rPr dirty="0"/>
              <a:t> </a:t>
            </a:r>
            <a:r>
              <a:rPr dirty="0" err="1"/>
              <a:t>작업을</a:t>
            </a:r>
            <a:r>
              <a:rPr dirty="0"/>
              <a:t> </a:t>
            </a:r>
            <a:r>
              <a:rPr dirty="0" err="1"/>
              <a:t>통해</a:t>
            </a:r>
            <a:r>
              <a:rPr dirty="0"/>
              <a:t> </a:t>
            </a:r>
            <a:r>
              <a:rPr dirty="0" err="1"/>
              <a:t>융합됩니다</a:t>
            </a:r>
            <a:endParaRPr dirty="0"/>
          </a:p>
          <a:p>
            <a:r>
              <a:rPr dirty="0" err="1"/>
              <a:t>네트워크</a:t>
            </a:r>
            <a:r>
              <a:rPr dirty="0"/>
              <a:t> </a:t>
            </a:r>
            <a:r>
              <a:rPr dirty="0" err="1"/>
              <a:t>기능</a:t>
            </a:r>
            <a:r>
              <a:rPr dirty="0"/>
              <a:t> </a:t>
            </a:r>
            <a:r>
              <a:rPr dirty="0" err="1"/>
              <a:t>융합</a:t>
            </a:r>
            <a:r>
              <a:rPr dirty="0"/>
              <a:t> </a:t>
            </a:r>
            <a:r>
              <a:rPr dirty="0" err="1"/>
              <a:t>학습</a:t>
            </a:r>
            <a:r>
              <a:rPr dirty="0"/>
              <a:t> </a:t>
            </a:r>
            <a:r>
              <a:rPr dirty="0" err="1"/>
              <a:t>및</a:t>
            </a:r>
            <a:r>
              <a:rPr dirty="0"/>
              <a:t> </a:t>
            </a:r>
            <a:r>
              <a:rPr dirty="0" err="1"/>
              <a:t>문서</a:t>
            </a:r>
            <a:r>
              <a:rPr dirty="0"/>
              <a:t> </a:t>
            </a:r>
            <a:r>
              <a:rPr dirty="0" err="1"/>
              <a:t>분류</a:t>
            </a:r>
            <a:r>
              <a:rPr dirty="0"/>
              <a:t>.</a:t>
            </a:r>
          </a:p>
          <a:p>
            <a:r>
              <a:rPr dirty="0" err="1"/>
              <a:t>두</a:t>
            </a:r>
            <a:r>
              <a:rPr dirty="0"/>
              <a:t> </a:t>
            </a:r>
            <a:r>
              <a:rPr dirty="0" err="1"/>
              <a:t>번째</a:t>
            </a:r>
            <a:r>
              <a:rPr dirty="0"/>
              <a:t> </a:t>
            </a:r>
            <a:r>
              <a:rPr dirty="0" err="1"/>
              <a:t>단계의</a:t>
            </a:r>
            <a:r>
              <a:rPr dirty="0"/>
              <a:t> </a:t>
            </a:r>
            <a:r>
              <a:rPr dirty="0" err="1"/>
              <a:t>융합</a:t>
            </a:r>
            <a:r>
              <a:rPr dirty="0"/>
              <a:t> </a:t>
            </a:r>
            <a:r>
              <a:rPr dirty="0" err="1"/>
              <a:t>기능은</a:t>
            </a:r>
            <a:r>
              <a:rPr dirty="0"/>
              <a:t> </a:t>
            </a:r>
            <a:r>
              <a:rPr dirty="0" err="1"/>
              <a:t>네트워크</a:t>
            </a:r>
            <a:r>
              <a:rPr dirty="0"/>
              <a:t> </a:t>
            </a:r>
            <a:r>
              <a:rPr dirty="0" err="1"/>
              <a:t>융합</a:t>
            </a:r>
            <a:r>
              <a:rPr dirty="0"/>
              <a:t> </a:t>
            </a:r>
            <a:r>
              <a:rPr dirty="0" err="1"/>
              <a:t>학습</a:t>
            </a:r>
            <a:r>
              <a:rPr dirty="0"/>
              <a:t> </a:t>
            </a:r>
            <a:r>
              <a:rPr dirty="0" err="1"/>
              <a:t>및</a:t>
            </a:r>
            <a:r>
              <a:rPr dirty="0"/>
              <a:t> </a:t>
            </a:r>
            <a:r>
              <a:rPr dirty="0" err="1"/>
              <a:t>최종</a:t>
            </a:r>
            <a:r>
              <a:rPr dirty="0"/>
              <a:t> </a:t>
            </a:r>
            <a:r>
              <a:rPr dirty="0" err="1"/>
              <a:t>문서</a:t>
            </a:r>
            <a:r>
              <a:rPr dirty="0"/>
              <a:t> </a:t>
            </a:r>
            <a:r>
              <a:rPr dirty="0" err="1"/>
              <a:t>분류를</a:t>
            </a:r>
            <a:r>
              <a:rPr dirty="0"/>
              <a:t> </a:t>
            </a:r>
            <a:r>
              <a:rPr dirty="0" err="1"/>
              <a:t>위해</a:t>
            </a:r>
            <a:r>
              <a:rPr dirty="0"/>
              <a:t> </a:t>
            </a:r>
            <a:r>
              <a:rPr dirty="0" err="1"/>
              <a:t>문서</a:t>
            </a:r>
            <a:r>
              <a:rPr dirty="0"/>
              <a:t> </a:t>
            </a:r>
            <a:r>
              <a:rPr dirty="0" err="1"/>
              <a:t>간</a:t>
            </a:r>
            <a:r>
              <a:rPr dirty="0"/>
              <a:t> </a:t>
            </a:r>
            <a:r>
              <a:rPr dirty="0" err="1"/>
              <a:t>연관</a:t>
            </a:r>
            <a:r>
              <a:rPr dirty="0"/>
              <a:t> </a:t>
            </a:r>
            <a:r>
              <a:rPr dirty="0" err="1"/>
              <a:t>네트워크</a:t>
            </a:r>
            <a:r>
              <a:rPr dirty="0"/>
              <a:t> </a:t>
            </a:r>
            <a:r>
              <a:rPr dirty="0" err="1"/>
              <a:t>정보와</a:t>
            </a:r>
            <a:r>
              <a:rPr dirty="0"/>
              <a:t> </a:t>
            </a:r>
            <a:r>
              <a:rPr dirty="0" err="1"/>
              <a:t>함께</a:t>
            </a:r>
            <a:r>
              <a:rPr dirty="0"/>
              <a:t> </a:t>
            </a:r>
            <a:r>
              <a:rPr dirty="0" err="1"/>
              <a:t>입력</a:t>
            </a:r>
            <a:r>
              <a:rPr dirty="0"/>
              <a:t> </a:t>
            </a:r>
            <a:r>
              <a:rPr dirty="0" err="1"/>
              <a:t>문서</a:t>
            </a:r>
            <a:r>
              <a:rPr dirty="0"/>
              <a:t> </a:t>
            </a:r>
            <a:r>
              <a:rPr dirty="0" err="1"/>
              <a:t>벡터로</a:t>
            </a:r>
            <a:r>
              <a:rPr dirty="0"/>
              <a:t> </a:t>
            </a:r>
            <a:r>
              <a:rPr dirty="0" err="1"/>
              <a:t>사용됩니다</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en" altLang="ko-Kore-KR" dirty="0"/>
              <a:t>TechNet</a:t>
            </a:r>
            <a:r>
              <a:rPr kumimoji="1" lang="ko-KR" altLang="en-US" dirty="0"/>
              <a:t>은 특허 제목에 포함된 단어와 구와 </a:t>
            </a:r>
            <a:r>
              <a:rPr kumimoji="1" lang="en" altLang="ko-Kore-KR" dirty="0"/>
              <a:t>USPTO </a:t>
            </a:r>
            <a:r>
              <a:rPr kumimoji="1" lang="ko-KR" altLang="en-US" dirty="0"/>
              <a:t>특허 데이터베이스의 요약으로 구성된 의미 네트워크이며</a:t>
            </a:r>
            <a:r>
              <a:rPr kumimoji="1" lang="en-US" altLang="ko-KR" dirty="0"/>
              <a:t>, </a:t>
            </a:r>
            <a:r>
              <a:rPr kumimoji="1" lang="ko-KR" altLang="en-US" dirty="0"/>
              <a:t>기술 용어에 대한 </a:t>
            </a:r>
            <a:r>
              <a:rPr kumimoji="1" lang="ko-KR" altLang="en-US" dirty="0" err="1"/>
              <a:t>임베딩</a:t>
            </a:r>
            <a:r>
              <a:rPr kumimoji="1" lang="ko-KR" altLang="en-US" dirty="0"/>
              <a:t> 벡터도 제공합니다</a:t>
            </a:r>
            <a:r>
              <a:rPr kumimoji="1" lang="en-US" altLang="ko-KR" dirty="0"/>
              <a:t>. </a:t>
            </a:r>
          </a:p>
          <a:p>
            <a:r>
              <a:rPr kumimoji="1" lang="en" altLang="ko-Kore-KR" dirty="0"/>
              <a:t>TechNet</a:t>
            </a:r>
            <a:r>
              <a:rPr kumimoji="1" lang="ko-KR" altLang="en-US" dirty="0"/>
              <a:t>을 사용하여 각 단어는 </a:t>
            </a:r>
            <a:r>
              <a:rPr kumimoji="1" lang="ko-KR" altLang="en-US" dirty="0" err="1"/>
              <a:t>멀티모달</a:t>
            </a:r>
            <a:r>
              <a:rPr kumimoji="1" lang="ko-KR" altLang="en-US" dirty="0"/>
              <a:t> 딥 러닝 모델의 입력으로 </a:t>
            </a:r>
            <a:r>
              <a:rPr kumimoji="1" lang="en-US" altLang="ko-KR" dirty="0"/>
              <a:t>150</a:t>
            </a:r>
            <a:r>
              <a:rPr kumimoji="1" lang="ko-KR" altLang="en-US" dirty="0"/>
              <a:t>차원 벡터로 변환됩니다</a:t>
            </a:r>
            <a:r>
              <a:rPr kumimoji="1" lang="en-US" altLang="ko-KR" dirty="0"/>
              <a:t>.</a:t>
            </a:r>
            <a:endParaRPr kumimoji="1" lang="ko-Kore-KR" altLang="en-US" dirty="0"/>
          </a:p>
        </p:txBody>
      </p:sp>
    </p:spTree>
    <p:extLst>
      <p:ext uri="{BB962C8B-B14F-4D97-AF65-F5344CB8AC3E}">
        <p14:creationId xmlns:p14="http://schemas.microsoft.com/office/powerpoint/2010/main" val="127039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신경망에 대한 영상 영역의 중요성을 강조하는 </a:t>
            </a:r>
            <a:r>
              <a:rPr kumimoji="1" lang="en" altLang="ko-Kore-KR" dirty="0"/>
              <a:t>CAM </a:t>
            </a:r>
            <a:r>
              <a:rPr kumimoji="1" lang="ko-KR" altLang="en-US" dirty="0"/>
              <a:t>기법</a:t>
            </a:r>
            <a:r>
              <a:rPr kumimoji="1" lang="en-US" altLang="ko-KR" dirty="0"/>
              <a:t>.</a:t>
            </a:r>
          </a:p>
          <a:p>
            <a:r>
              <a:rPr kumimoji="1" lang="ko-KR" altLang="en-US" dirty="0"/>
              <a:t>좋은 </a:t>
            </a:r>
            <a:r>
              <a:rPr kumimoji="1" lang="en-US" altLang="ko-KR" dirty="0"/>
              <a:t>feature </a:t>
            </a:r>
            <a:r>
              <a:rPr kumimoji="1" lang="ko-KR" altLang="en-US" dirty="0" err="1"/>
              <a:t>를</a:t>
            </a:r>
            <a:r>
              <a:rPr kumimoji="1" lang="ko-KR" altLang="en-US" dirty="0"/>
              <a:t> </a:t>
            </a:r>
            <a:r>
              <a:rPr kumimoji="1" lang="ko-KR" altLang="en-US" dirty="0" err="1"/>
              <a:t>뽑아내기</a:t>
            </a:r>
            <a:r>
              <a:rPr kumimoji="1" lang="ko-KR" altLang="en-US" dirty="0"/>
              <a:t> 위해 </a:t>
            </a:r>
            <a:r>
              <a:rPr kumimoji="1" lang="ko-KR" altLang="en-US" dirty="0" err="1"/>
              <a:t>의미있는</a:t>
            </a:r>
            <a:r>
              <a:rPr kumimoji="1" lang="ko-KR" altLang="en-US" dirty="0"/>
              <a:t> 정보가 어디에 </a:t>
            </a:r>
            <a:r>
              <a:rPr kumimoji="1" lang="ko-KR" altLang="en-US" dirty="0" err="1"/>
              <a:t>몰려있을지를</a:t>
            </a:r>
            <a:r>
              <a:rPr kumimoji="1" lang="ko-KR" altLang="en-US" dirty="0"/>
              <a:t> 강조해주는 방법이라고 보면 된다</a:t>
            </a:r>
            <a:r>
              <a:rPr kumimoji="1" lang="en-US" altLang="ko-KR" dirty="0"/>
              <a:t>.</a:t>
            </a:r>
            <a:endParaRPr kumimoji="1" lang="ko-Kore-KR" altLang="en-US" dirty="0"/>
          </a:p>
        </p:txBody>
      </p:sp>
    </p:spTree>
    <p:extLst>
      <p:ext uri="{BB962C8B-B14F-4D97-AF65-F5344CB8AC3E}">
        <p14:creationId xmlns:p14="http://schemas.microsoft.com/office/powerpoint/2010/main" val="179838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강력한 </a:t>
            </a:r>
            <a:r>
              <a:rPr kumimoji="1" lang="en" altLang="ko-Kore-KR" dirty="0"/>
              <a:t>CNN </a:t>
            </a:r>
            <a:r>
              <a:rPr kumimoji="1" lang="ko-KR" altLang="en-US" dirty="0"/>
              <a:t>모델이며 많은 컴퓨터 비전 애플리케이션에서 널리 사용되어 왔습니다</a:t>
            </a:r>
            <a:r>
              <a:rPr kumimoji="1" lang="en-US" altLang="ko-KR" dirty="0"/>
              <a:t>. </a:t>
            </a:r>
            <a:r>
              <a:rPr kumimoji="1" lang="ko-KR" altLang="en-US" dirty="0" err="1"/>
              <a:t>컨볼루션</a:t>
            </a:r>
            <a:r>
              <a:rPr kumimoji="1" lang="ko-KR" altLang="en-US" dirty="0"/>
              <a:t> 레이어</a:t>
            </a:r>
            <a:r>
              <a:rPr kumimoji="1" lang="en-US" altLang="ko-KR" dirty="0"/>
              <a:t>, </a:t>
            </a:r>
            <a:r>
              <a:rPr kumimoji="1" lang="ko-KR" altLang="en-US" dirty="0"/>
              <a:t>완전히 연결된 레이어</a:t>
            </a:r>
            <a:r>
              <a:rPr kumimoji="1" lang="en-US" altLang="ko-KR" dirty="0"/>
              <a:t>, </a:t>
            </a:r>
            <a:r>
              <a:rPr kumimoji="1" lang="ko-KR" altLang="en-US" dirty="0"/>
              <a:t>최대 </a:t>
            </a:r>
            <a:r>
              <a:rPr kumimoji="1" lang="ko-KR" altLang="en-US" dirty="0" err="1"/>
              <a:t>풀링</a:t>
            </a:r>
            <a:r>
              <a:rPr kumimoji="1" lang="ko-KR" altLang="en-US" dirty="0"/>
              <a:t> 레이어 및 </a:t>
            </a:r>
            <a:r>
              <a:rPr kumimoji="1" lang="ko-KR" altLang="en-US" dirty="0" err="1"/>
              <a:t>드롭아웃</a:t>
            </a:r>
            <a:r>
              <a:rPr kumimoji="1" lang="ko-KR" altLang="en-US" dirty="0"/>
              <a:t> 레이어를 포함하여 </a:t>
            </a:r>
            <a:r>
              <a:rPr kumimoji="1" lang="en-US" altLang="ko-KR" dirty="0"/>
              <a:t>19</a:t>
            </a:r>
            <a:r>
              <a:rPr kumimoji="1" lang="ko-KR" altLang="en-US" dirty="0"/>
              <a:t>개의 훈련 가능한 레이어가 있습니다</a:t>
            </a:r>
          </a:p>
          <a:p>
            <a:r>
              <a:rPr kumimoji="1" lang="ko-KR" altLang="en-US" dirty="0"/>
              <a:t>이 논문에서 사용한 </a:t>
            </a:r>
            <a:r>
              <a:rPr kumimoji="1" lang="en" altLang="ko-Kore-KR" dirty="0"/>
              <a:t>VGG-19 </a:t>
            </a:r>
            <a:r>
              <a:rPr kumimoji="1" lang="ko-KR" altLang="en-US" dirty="0"/>
              <a:t>모델은 </a:t>
            </a:r>
            <a:r>
              <a:rPr kumimoji="1" lang="en" altLang="ko-Kore-KR" dirty="0"/>
              <a:t>ImageNet</a:t>
            </a:r>
            <a:r>
              <a:rPr kumimoji="1" lang="ko-KR" altLang="en-US" dirty="0"/>
              <a:t>에서 </a:t>
            </a:r>
            <a:r>
              <a:rPr kumimoji="1" lang="en-US" altLang="ko-KR" dirty="0"/>
              <a:t>pretraining </a:t>
            </a:r>
            <a:r>
              <a:rPr kumimoji="1" lang="ko-KR" altLang="en-US" dirty="0"/>
              <a:t>된 모델입니다</a:t>
            </a:r>
            <a:r>
              <a:rPr kumimoji="1" lang="en-US" altLang="ko-KR" dirty="0"/>
              <a:t>.</a:t>
            </a:r>
            <a:r>
              <a:rPr kumimoji="1" lang="ko-KR" altLang="en-US" dirty="0"/>
              <a:t> </a:t>
            </a:r>
            <a:endParaRPr kumimoji="1" lang="en-US" altLang="ko-KR" dirty="0"/>
          </a:p>
          <a:p>
            <a:r>
              <a:rPr kumimoji="1" lang="ko-KR" altLang="en-US" dirty="0"/>
              <a:t>그런 다음 </a:t>
            </a:r>
            <a:r>
              <a:rPr kumimoji="1" lang="en-US" altLang="ko-KR" dirty="0"/>
              <a:t>transfer learning </a:t>
            </a:r>
            <a:r>
              <a:rPr kumimoji="1" lang="ko-KR" altLang="en-US" dirty="0"/>
              <a:t>을 사용하여 이미지 인코더를 미세 조정합니다</a:t>
            </a:r>
            <a:r>
              <a:rPr kumimoji="1" lang="en-US" altLang="ko-KR" dirty="0"/>
              <a:t>.</a:t>
            </a:r>
          </a:p>
          <a:p>
            <a:r>
              <a:rPr kumimoji="1" lang="ko-KR" altLang="en-US" dirty="0"/>
              <a:t>구체적으로 모델의 최종 예측 레이어가 제거되고 완전히 연결된 새로운 레이어</a:t>
            </a:r>
            <a:r>
              <a:rPr kumimoji="1" lang="en-US" altLang="ko-KR" dirty="0"/>
              <a:t>, </a:t>
            </a:r>
            <a:r>
              <a:rPr kumimoji="1" lang="ko-KR" altLang="en-US" dirty="0"/>
              <a:t>조밀한 레이어 및 맨 위의 출력 레이어로 대체됩니다</a:t>
            </a:r>
            <a:r>
              <a:rPr kumimoji="1" lang="en-US" altLang="ko-KR" dirty="0"/>
              <a:t>.</a:t>
            </a:r>
            <a:endParaRPr kumimoji="1" lang="ko-Kore-KR" altLang="en-US" dirty="0"/>
          </a:p>
        </p:txBody>
      </p:sp>
    </p:spTree>
    <p:extLst>
      <p:ext uri="{BB962C8B-B14F-4D97-AF65-F5344CB8AC3E}">
        <p14:creationId xmlns:p14="http://schemas.microsoft.com/office/powerpoint/2010/main" val="2993393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xfrm>
            <a:off x="381000" y="685800"/>
            <a:ext cx="6096000" cy="3429000"/>
          </a:xfrm>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RNN을 이용한 텍스트 기능 학습</a:t>
            </a:r>
          </a:p>
          <a:p>
            <a:r>
              <a:t>CNN을 통한 이미지 기능 학습</a:t>
            </a:r>
          </a:p>
          <a:p>
            <a:r>
              <a:t>GNN을 통한 네트워크 기능 학습</a:t>
            </a:r>
          </a:p>
          <a:p>
            <a:r>
              <a:t>이미지 및 텍스트 기능 학습 모듈은 개별 문서의 고유 기능을 나타내기 위해 먼저 융합됩니다</a:t>
            </a:r>
          </a:p>
          <a:p>
            <a:r>
              <a:t>그런 다음, 문서 분류를 위해 네트워크 학습 모듈과 융합합니다.</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rPr dirty="0" err="1"/>
              <a:t>이미지</a:t>
            </a:r>
            <a:r>
              <a:rPr dirty="0"/>
              <a:t> </a:t>
            </a:r>
            <a:r>
              <a:rPr dirty="0" err="1"/>
              <a:t>전처리</a:t>
            </a:r>
            <a:endParaRPr dirty="0"/>
          </a:p>
          <a:p>
            <a:endParaRPr dirty="0"/>
          </a:p>
          <a:p>
            <a:r>
              <a:rPr dirty="0" err="1"/>
              <a:t>이미지를</a:t>
            </a:r>
            <a:r>
              <a:rPr dirty="0"/>
              <a:t> </a:t>
            </a:r>
            <a:r>
              <a:rPr dirty="0" err="1"/>
              <a:t>합성하기</a:t>
            </a:r>
            <a:r>
              <a:rPr dirty="0"/>
              <a:t> </a:t>
            </a:r>
            <a:r>
              <a:rPr dirty="0" err="1"/>
              <a:t>위해</a:t>
            </a:r>
            <a:r>
              <a:rPr dirty="0"/>
              <a:t> YOLO V3 CNN </a:t>
            </a:r>
            <a:r>
              <a:rPr dirty="0" err="1"/>
              <a:t>모델을</a:t>
            </a:r>
            <a:r>
              <a:rPr dirty="0"/>
              <a:t> </a:t>
            </a:r>
            <a:r>
              <a:rPr dirty="0" err="1"/>
              <a:t>사용하여</a:t>
            </a:r>
            <a:r>
              <a:rPr dirty="0"/>
              <a:t> </a:t>
            </a:r>
            <a:r>
              <a:rPr dirty="0" err="1"/>
              <a:t>이미지</a:t>
            </a:r>
            <a:r>
              <a:rPr dirty="0"/>
              <a:t> </a:t>
            </a:r>
            <a:r>
              <a:rPr lang="en-US" dirty="0"/>
              <a:t> </a:t>
            </a:r>
            <a:r>
              <a:rPr lang="ko-KR" altLang="en-US" dirty="0" err="1"/>
              <a:t>세퍼레이터를</a:t>
            </a:r>
            <a:r>
              <a:rPr lang="ko-KR" altLang="en-US" dirty="0"/>
              <a:t> </a:t>
            </a:r>
            <a:r>
              <a:rPr dirty="0" err="1"/>
              <a:t>만듭니다</a:t>
            </a:r>
            <a:r>
              <a:rPr dirty="0"/>
              <a:t>.</a:t>
            </a:r>
          </a:p>
          <a:p>
            <a:r>
              <a:rPr dirty="0" err="1"/>
              <a:t>구현</a:t>
            </a:r>
            <a:r>
              <a:rPr dirty="0"/>
              <a:t> </a:t>
            </a:r>
            <a:r>
              <a:rPr dirty="0" err="1"/>
              <a:t>설정</a:t>
            </a:r>
            <a:r>
              <a:rPr dirty="0"/>
              <a:t> </a:t>
            </a:r>
            <a:r>
              <a:rPr dirty="0" err="1"/>
              <a:t>대부분을</a:t>
            </a:r>
            <a:r>
              <a:rPr lang="ko-KR" altLang="en-US" dirty="0"/>
              <a:t> 원래 논문을</a:t>
            </a:r>
            <a:r>
              <a:rPr dirty="0"/>
              <a:t> </a:t>
            </a:r>
            <a:r>
              <a:rPr dirty="0" err="1"/>
              <a:t>따</a:t>
            </a:r>
            <a:r>
              <a:rPr lang="ko-KR" altLang="en-US" dirty="0" err="1"/>
              <a:t>르며</a:t>
            </a:r>
            <a:r>
              <a:rPr lang="en-US" altLang="ko-KR" dirty="0"/>
              <a:t>,</a:t>
            </a:r>
            <a:r>
              <a:rPr lang="ko-KR" altLang="en-US" dirty="0"/>
              <a:t> </a:t>
            </a:r>
            <a:r>
              <a:rPr lang="en-US" altLang="ko-KR" dirty="0"/>
              <a:t>3,600</a:t>
            </a:r>
            <a:r>
              <a:rPr lang="ko-KR" altLang="en-US" dirty="0"/>
              <a:t>개의 레이블이 </a:t>
            </a:r>
            <a:r>
              <a:rPr lang="ko-KR" altLang="en-US" dirty="0" err="1"/>
              <a:t>지정되어있는</a:t>
            </a:r>
            <a:r>
              <a:rPr lang="ko-KR" altLang="en-US" dirty="0"/>
              <a:t> </a:t>
            </a:r>
            <a:r>
              <a:rPr lang="ko-KR" altLang="en-US" dirty="0" err="1"/>
              <a:t>컴파운드된</a:t>
            </a:r>
            <a:r>
              <a:rPr lang="ko-KR" altLang="en-US" dirty="0"/>
              <a:t> 이미지가 포함된 </a:t>
            </a:r>
            <a:r>
              <a:rPr lang="ko-KR" altLang="en-US" dirty="0" err="1"/>
              <a:t>매뉴얼하게</a:t>
            </a:r>
            <a:r>
              <a:rPr dirty="0"/>
              <a:t> </a:t>
            </a:r>
            <a:r>
              <a:rPr dirty="0" err="1"/>
              <a:t>레이블링된</a:t>
            </a:r>
            <a:r>
              <a:rPr dirty="0"/>
              <a:t> </a:t>
            </a:r>
            <a:r>
              <a:rPr dirty="0" err="1"/>
              <a:t>데이터</a:t>
            </a:r>
            <a:r>
              <a:rPr dirty="0"/>
              <a:t> </a:t>
            </a:r>
            <a:r>
              <a:rPr dirty="0" err="1"/>
              <a:t>세트에</a:t>
            </a:r>
            <a:r>
              <a:rPr lang="ko-KR" altLang="en-US" dirty="0"/>
              <a:t> 대해</a:t>
            </a:r>
            <a:r>
              <a:rPr dirty="0"/>
              <a:t> </a:t>
            </a:r>
            <a:r>
              <a:rPr dirty="0" err="1"/>
              <a:t>네트워크를</a:t>
            </a:r>
            <a:r>
              <a:rPr dirty="0"/>
              <a:t> </a:t>
            </a:r>
            <a:r>
              <a:rPr dirty="0" err="1"/>
              <a:t>미세</a:t>
            </a:r>
            <a:r>
              <a:rPr dirty="0"/>
              <a:t> </a:t>
            </a:r>
            <a:r>
              <a:rPr dirty="0" err="1"/>
              <a:t>조정합니다</a:t>
            </a:r>
            <a:r>
              <a:rPr dirty="0"/>
              <a:t>. </a:t>
            </a:r>
            <a:endParaRPr lang="en-US" dirty="0"/>
          </a:p>
          <a:p>
            <a:endParaRPr dirty="0"/>
          </a:p>
          <a:p>
            <a:r>
              <a:rPr dirty="0" err="1"/>
              <a:t>이미지</a:t>
            </a:r>
            <a:r>
              <a:rPr dirty="0"/>
              <a:t> </a:t>
            </a:r>
            <a:r>
              <a:rPr dirty="0" err="1"/>
              <a:t>학습</a:t>
            </a:r>
            <a:r>
              <a:rPr dirty="0"/>
              <a:t> </a:t>
            </a:r>
            <a:r>
              <a:rPr dirty="0" err="1"/>
              <a:t>모듈</a:t>
            </a:r>
            <a:endParaRPr dirty="0"/>
          </a:p>
          <a:p>
            <a:r>
              <a:rPr dirty="0" err="1"/>
              <a:t>ImageNet에서</a:t>
            </a:r>
            <a:r>
              <a:rPr dirty="0"/>
              <a:t> </a:t>
            </a:r>
            <a:r>
              <a:rPr dirty="0" err="1"/>
              <a:t>사전</a:t>
            </a:r>
            <a:r>
              <a:rPr dirty="0"/>
              <a:t> </a:t>
            </a:r>
            <a:r>
              <a:rPr dirty="0" err="1"/>
              <a:t>훈련된</a:t>
            </a:r>
            <a:r>
              <a:rPr dirty="0"/>
              <a:t> VGG-19 </a:t>
            </a:r>
            <a:r>
              <a:rPr dirty="0" err="1"/>
              <a:t>모델을</a:t>
            </a:r>
            <a:r>
              <a:rPr dirty="0"/>
              <a:t> </a:t>
            </a:r>
            <a:r>
              <a:rPr dirty="0" err="1"/>
              <a:t>사용하고</a:t>
            </a:r>
            <a:r>
              <a:rPr dirty="0"/>
              <a:t> </a:t>
            </a:r>
            <a:r>
              <a:rPr dirty="0" err="1"/>
              <a:t>전이</a:t>
            </a:r>
            <a:r>
              <a:rPr dirty="0"/>
              <a:t> </a:t>
            </a:r>
            <a:r>
              <a:rPr dirty="0" err="1"/>
              <a:t>학습</a:t>
            </a:r>
            <a:r>
              <a:rPr dirty="0"/>
              <a:t> </a:t>
            </a:r>
            <a:r>
              <a:rPr dirty="0" err="1"/>
              <a:t>기술을</a:t>
            </a:r>
            <a:r>
              <a:rPr dirty="0"/>
              <a:t> </a:t>
            </a:r>
            <a:r>
              <a:rPr dirty="0" err="1"/>
              <a:t>사용하여</a:t>
            </a:r>
            <a:r>
              <a:rPr dirty="0"/>
              <a:t> </a:t>
            </a:r>
            <a:r>
              <a:rPr dirty="0" err="1"/>
              <a:t>이미지</a:t>
            </a:r>
            <a:r>
              <a:rPr dirty="0"/>
              <a:t> </a:t>
            </a:r>
            <a:r>
              <a:rPr dirty="0" err="1"/>
              <a:t>인코더를</a:t>
            </a:r>
            <a:r>
              <a:rPr dirty="0"/>
              <a:t> </a:t>
            </a:r>
            <a:r>
              <a:rPr lang="en-US" altLang="ko-KR" dirty="0"/>
              <a:t>fine </a:t>
            </a:r>
            <a:r>
              <a:rPr lang="en-US" altLang="ko-KR" dirty="0" err="1"/>
              <a:t>tuning</a:t>
            </a:r>
            <a:r>
              <a:rPr dirty="0" err="1"/>
              <a:t>합니다</a:t>
            </a:r>
            <a:r>
              <a:rPr dirty="0"/>
              <a:t>.</a:t>
            </a:r>
          </a:p>
          <a:p>
            <a:r>
              <a:rPr lang="en-US" dirty="0"/>
              <a:t>	</a:t>
            </a:r>
            <a:r>
              <a:rPr dirty="0" err="1"/>
              <a:t>모델의</a:t>
            </a:r>
            <a:r>
              <a:rPr dirty="0"/>
              <a:t> </a:t>
            </a:r>
            <a:r>
              <a:rPr dirty="0" err="1"/>
              <a:t>최종</a:t>
            </a:r>
            <a:r>
              <a:rPr dirty="0"/>
              <a:t> </a:t>
            </a:r>
            <a:r>
              <a:rPr dirty="0" err="1"/>
              <a:t>예측</a:t>
            </a:r>
            <a:r>
              <a:rPr dirty="0"/>
              <a:t> </a:t>
            </a:r>
            <a:r>
              <a:rPr dirty="0" err="1"/>
              <a:t>레이어를</a:t>
            </a:r>
            <a:r>
              <a:rPr dirty="0"/>
              <a:t> </a:t>
            </a:r>
            <a:r>
              <a:rPr dirty="0" err="1"/>
              <a:t>제거하고</a:t>
            </a:r>
            <a:r>
              <a:rPr dirty="0"/>
              <a:t> </a:t>
            </a:r>
            <a:r>
              <a:rPr dirty="0" err="1"/>
              <a:t>위쪽에</a:t>
            </a:r>
            <a:r>
              <a:rPr dirty="0"/>
              <a:t> </a:t>
            </a:r>
            <a:r>
              <a:rPr dirty="0" err="1"/>
              <a:t>새로운</a:t>
            </a:r>
            <a:r>
              <a:rPr dirty="0"/>
              <a:t> </a:t>
            </a:r>
            <a:r>
              <a:rPr dirty="0" err="1"/>
              <a:t>완전히</a:t>
            </a:r>
            <a:r>
              <a:rPr dirty="0"/>
              <a:t> </a:t>
            </a:r>
            <a:r>
              <a:rPr dirty="0" err="1"/>
              <a:t>연결된</a:t>
            </a:r>
            <a:r>
              <a:rPr dirty="0"/>
              <a:t> </a:t>
            </a:r>
            <a:r>
              <a:rPr dirty="0" err="1"/>
              <a:t>레이어</a:t>
            </a:r>
            <a:r>
              <a:rPr dirty="0"/>
              <a:t>, </a:t>
            </a:r>
            <a:r>
              <a:rPr dirty="0" err="1"/>
              <a:t>밀집</a:t>
            </a:r>
            <a:r>
              <a:rPr dirty="0"/>
              <a:t> </a:t>
            </a:r>
            <a:r>
              <a:rPr dirty="0" err="1"/>
              <a:t>레이어</a:t>
            </a:r>
            <a:r>
              <a:rPr dirty="0"/>
              <a:t> </a:t>
            </a:r>
            <a:r>
              <a:rPr dirty="0" err="1"/>
              <a:t>및</a:t>
            </a:r>
            <a:r>
              <a:rPr dirty="0"/>
              <a:t> </a:t>
            </a:r>
            <a:r>
              <a:rPr dirty="0" err="1"/>
              <a:t>출력</a:t>
            </a:r>
            <a:r>
              <a:rPr dirty="0"/>
              <a:t> </a:t>
            </a:r>
            <a:r>
              <a:rPr dirty="0" err="1"/>
              <a:t>레이어를</a:t>
            </a:r>
            <a:r>
              <a:rPr dirty="0"/>
              <a:t> </a:t>
            </a:r>
            <a:r>
              <a:rPr dirty="0" err="1"/>
              <a:t>추가합니다</a:t>
            </a:r>
            <a:r>
              <a:rPr dirty="0"/>
              <a:t>.</a:t>
            </a:r>
          </a:p>
          <a:p>
            <a:r>
              <a:rPr dirty="0" err="1"/>
              <a:t>변경된</a:t>
            </a:r>
            <a:r>
              <a:rPr dirty="0"/>
              <a:t> </a:t>
            </a:r>
            <a:r>
              <a:rPr dirty="0" err="1"/>
              <a:t>모델의</a:t>
            </a:r>
            <a:r>
              <a:rPr dirty="0"/>
              <a:t> </a:t>
            </a:r>
            <a:r>
              <a:rPr dirty="0" err="1"/>
              <a:t>목표</a:t>
            </a:r>
            <a:r>
              <a:rPr dirty="0"/>
              <a:t> : </a:t>
            </a:r>
            <a:r>
              <a:rPr dirty="0" err="1"/>
              <a:t>각</a:t>
            </a:r>
            <a:r>
              <a:rPr dirty="0"/>
              <a:t> </a:t>
            </a:r>
            <a:r>
              <a:rPr dirty="0" err="1"/>
              <a:t>이미지를</a:t>
            </a:r>
            <a:r>
              <a:rPr dirty="0"/>
              <a:t> </a:t>
            </a:r>
            <a:r>
              <a:rPr dirty="0" err="1"/>
              <a:t>사전</a:t>
            </a:r>
            <a:r>
              <a:rPr dirty="0"/>
              <a:t> </a:t>
            </a:r>
            <a:r>
              <a:rPr dirty="0" err="1"/>
              <a:t>정의된</a:t>
            </a:r>
            <a:r>
              <a:rPr dirty="0"/>
              <a:t> </a:t>
            </a:r>
            <a:r>
              <a:rPr dirty="0" err="1"/>
              <a:t>범주로</a:t>
            </a:r>
            <a:r>
              <a:rPr dirty="0"/>
              <a:t> </a:t>
            </a:r>
            <a:r>
              <a:rPr dirty="0" err="1"/>
              <a:t>분류하여</a:t>
            </a:r>
            <a:r>
              <a:rPr dirty="0"/>
              <a:t> </a:t>
            </a:r>
            <a:r>
              <a:rPr dirty="0" err="1"/>
              <a:t>해당</a:t>
            </a:r>
            <a:r>
              <a:rPr dirty="0"/>
              <a:t> </a:t>
            </a:r>
            <a:r>
              <a:rPr dirty="0" err="1"/>
              <a:t>지식을</a:t>
            </a:r>
            <a:r>
              <a:rPr dirty="0"/>
              <a:t> </a:t>
            </a:r>
            <a:r>
              <a:rPr dirty="0" err="1"/>
              <a:t>학습합니다</a:t>
            </a:r>
            <a:r>
              <a:rPr dirty="0"/>
              <a:t>.</a:t>
            </a:r>
          </a:p>
          <a:p>
            <a:r>
              <a:rPr dirty="0" err="1"/>
              <a:t>학습</a:t>
            </a:r>
            <a:r>
              <a:rPr dirty="0"/>
              <a:t> </a:t>
            </a:r>
            <a:r>
              <a:rPr dirty="0" err="1"/>
              <a:t>과정에서</a:t>
            </a:r>
            <a:r>
              <a:rPr dirty="0"/>
              <a:t> </a:t>
            </a:r>
            <a:r>
              <a:rPr dirty="0" err="1"/>
              <a:t>고차원</a:t>
            </a:r>
            <a:r>
              <a:rPr dirty="0"/>
              <a:t> </a:t>
            </a:r>
            <a:r>
              <a:rPr dirty="0" err="1"/>
              <a:t>벡터인</a:t>
            </a:r>
            <a:r>
              <a:rPr dirty="0"/>
              <a:t> </a:t>
            </a:r>
            <a:r>
              <a:rPr dirty="0" err="1"/>
              <a:t>이미지</a:t>
            </a:r>
            <a:r>
              <a:rPr dirty="0"/>
              <a:t> </a:t>
            </a:r>
            <a:r>
              <a:rPr dirty="0" err="1"/>
              <a:t>특징</a:t>
            </a:r>
            <a:r>
              <a:rPr dirty="0"/>
              <a:t> (</a:t>
            </a:r>
            <a:r>
              <a:rPr dirty="0" err="1"/>
              <a:t>v_img</a:t>
            </a:r>
            <a:r>
              <a:rPr dirty="0"/>
              <a:t>)</a:t>
            </a:r>
            <a:r>
              <a:rPr dirty="0" err="1"/>
              <a:t>을</a:t>
            </a:r>
            <a:r>
              <a:rPr dirty="0"/>
              <a:t> </a:t>
            </a:r>
            <a:r>
              <a:rPr dirty="0" err="1"/>
              <a:t>추출합니다</a:t>
            </a:r>
            <a:r>
              <a:rPr dirty="0"/>
              <a:t>.</a:t>
            </a:r>
          </a:p>
          <a:p>
            <a:endParaRPr dirty="0"/>
          </a:p>
          <a:p>
            <a:r>
              <a:rPr dirty="0" err="1"/>
              <a:t>이미지</a:t>
            </a:r>
            <a:r>
              <a:rPr dirty="0"/>
              <a:t> </a:t>
            </a:r>
            <a:r>
              <a:rPr dirty="0" err="1"/>
              <a:t>특징</a:t>
            </a:r>
            <a:r>
              <a:rPr dirty="0"/>
              <a:t> </a:t>
            </a:r>
            <a:r>
              <a:rPr dirty="0" err="1"/>
              <a:t>추출</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 altLang="ko-Kore-KR" dirty="0"/>
              <a:t>VGG19 </a:t>
            </a:r>
            <a:r>
              <a:rPr lang="ko-KR" altLang="en-US" dirty="0"/>
              <a:t>네트워크를 이미지 인코더로 사용합니다</a:t>
            </a:r>
            <a:r>
              <a:rPr lang="en-US" altLang="ko-KR" dirty="0"/>
              <a:t>. </a:t>
            </a:r>
            <a:r>
              <a:rPr lang="ko-KR" altLang="en-US" dirty="0"/>
              <a:t>각 개별 </a:t>
            </a:r>
            <a:r>
              <a:rPr lang="en-US" altLang="ko-KR" dirty="0"/>
              <a:t>technical</a:t>
            </a:r>
            <a:r>
              <a:rPr lang="ko-KR" altLang="en-US" dirty="0"/>
              <a:t> 이미지는 </a:t>
            </a:r>
            <a:r>
              <a:rPr lang="en-US" altLang="ko-KR" dirty="0"/>
              <a:t>1,024 </a:t>
            </a:r>
            <a:r>
              <a:rPr lang="ko-KR" altLang="en-US" dirty="0"/>
              <a:t>차원 벡터로 표현됩니다</a:t>
            </a:r>
            <a:r>
              <a:rPr lang="en-US" altLang="ko-KR" dirty="0"/>
              <a:t>.</a:t>
            </a:r>
            <a:endParaRPr dirty="0"/>
          </a:p>
          <a:p>
            <a:r>
              <a:rPr dirty="0" err="1"/>
              <a:t>클래스</a:t>
            </a:r>
            <a:r>
              <a:rPr dirty="0"/>
              <a:t> </a:t>
            </a:r>
            <a:r>
              <a:rPr dirty="0" err="1"/>
              <a:t>활성화</a:t>
            </a:r>
            <a:r>
              <a:rPr dirty="0"/>
              <a:t> </a:t>
            </a:r>
            <a:r>
              <a:rPr dirty="0" err="1"/>
              <a:t>매핑</a:t>
            </a:r>
            <a:r>
              <a:rPr dirty="0"/>
              <a:t> </a:t>
            </a:r>
            <a:r>
              <a:rPr dirty="0" err="1"/>
              <a:t>기술을</a:t>
            </a:r>
            <a:r>
              <a:rPr dirty="0"/>
              <a:t> </a:t>
            </a:r>
            <a:r>
              <a:rPr dirty="0" err="1"/>
              <a:t>활용하여</a:t>
            </a:r>
            <a:r>
              <a:rPr dirty="0"/>
              <a:t> </a:t>
            </a:r>
            <a:r>
              <a:rPr dirty="0" err="1"/>
              <a:t>신경망에게</a:t>
            </a:r>
            <a:r>
              <a:rPr dirty="0"/>
              <a:t> </a:t>
            </a:r>
            <a:r>
              <a:rPr dirty="0" err="1"/>
              <a:t>이미지</a:t>
            </a:r>
            <a:r>
              <a:rPr dirty="0"/>
              <a:t> </a:t>
            </a:r>
            <a:r>
              <a:rPr dirty="0" err="1"/>
              <a:t>영역의</a:t>
            </a:r>
            <a:r>
              <a:rPr dirty="0"/>
              <a:t> </a:t>
            </a:r>
            <a:r>
              <a:rPr dirty="0" err="1"/>
              <a:t>중요성을</a:t>
            </a:r>
            <a:r>
              <a:rPr dirty="0"/>
              <a:t> </a:t>
            </a:r>
            <a:r>
              <a:rPr dirty="0" err="1"/>
              <a:t>강조합니다</a:t>
            </a:r>
            <a:r>
              <a:rPr dirty="0"/>
              <a: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제목">
    <p:spTree>
      <p:nvGrpSpPr>
        <p:cNvPr id="1" name=""/>
        <p:cNvGrpSpPr/>
        <p:nvPr/>
      </p:nvGrpSpPr>
      <p:grpSpPr>
        <a:xfrm>
          <a:off x="0" y="0"/>
          <a:ext cx="0" cy="0"/>
          <a:chOff x="0" y="0"/>
          <a:chExt cx="0" cy="0"/>
        </a:xfrm>
      </p:grpSpPr>
      <p:sp>
        <p:nvSpPr>
          <p:cNvPr id="14" name="저자 및 날짜"/>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84225">
              <a:lnSpc>
                <a:spcPct val="100000"/>
              </a:lnSpc>
              <a:spcBef>
                <a:spcPts val="0"/>
              </a:spcBef>
              <a:buSzTx/>
              <a:buNone/>
              <a:defRPr sz="3420" b="1">
                <a:latin typeface="+mj-lt"/>
                <a:ea typeface="+mj-ea"/>
                <a:cs typeface="+mj-cs"/>
                <a:sym typeface="Helvetica Neue"/>
              </a:defRPr>
            </a:lvl1pPr>
          </a:lstStyle>
          <a:p>
            <a:r>
              <a:t>저자 및 날짜</a:t>
            </a:r>
          </a:p>
        </p:txBody>
      </p:sp>
      <p:sp>
        <p:nvSpPr>
          <p:cNvPr id="15" name="프레젠테이션 제목"/>
          <p:cNvSpPr txBox="1">
            <a:spLocks noGrp="1"/>
          </p:cNvSpPr>
          <p:nvPr>
            <p:ph type="title" hasCustomPrompt="1"/>
          </p:nvPr>
        </p:nvSpPr>
        <p:spPr>
          <a:xfrm>
            <a:off x="1206496" y="2574991"/>
            <a:ext cx="21971004" cy="4648201"/>
          </a:xfrm>
          <a:prstGeom prst="rect">
            <a:avLst/>
          </a:prstGeom>
        </p:spPr>
        <p:txBody>
          <a:bodyPr anchor="b"/>
          <a:lstStyle>
            <a:lvl1pPr>
              <a:defRPr sz="11600" spc="-232">
                <a:latin typeface="+mj-lt"/>
                <a:ea typeface="+mj-ea"/>
                <a:cs typeface="+mj-cs"/>
                <a:sym typeface="Helvetica Neue"/>
              </a:defRPr>
            </a:lvl1pPr>
          </a:lstStyle>
          <a:p>
            <a:r>
              <a:t>프레젠테이션 제목</a:t>
            </a:r>
          </a:p>
        </p:txBody>
      </p:sp>
      <p:sp>
        <p:nvSpPr>
          <p:cNvPr id="16" name="본문 첫 번째 줄…"/>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atin typeface="+mj-lt"/>
                <a:ea typeface="+mj-ea"/>
                <a:cs typeface="+mj-cs"/>
                <a:sym typeface="Helvetica Neue"/>
              </a:defRPr>
            </a:lvl1pPr>
            <a:lvl2pPr marL="0" indent="457200" defTabSz="825500">
              <a:lnSpc>
                <a:spcPct val="100000"/>
              </a:lnSpc>
              <a:spcBef>
                <a:spcPts val="0"/>
              </a:spcBef>
              <a:buSzTx/>
              <a:buNone/>
              <a:defRPr sz="5500" b="1">
                <a:latin typeface="+mj-lt"/>
                <a:ea typeface="+mj-ea"/>
                <a:cs typeface="+mj-cs"/>
                <a:sym typeface="Helvetica Neue"/>
              </a:defRPr>
            </a:lvl2pPr>
            <a:lvl3pPr marL="0" indent="914400" defTabSz="825500">
              <a:lnSpc>
                <a:spcPct val="100000"/>
              </a:lnSpc>
              <a:spcBef>
                <a:spcPts val="0"/>
              </a:spcBef>
              <a:buSzTx/>
              <a:buNone/>
              <a:defRPr sz="5500" b="1">
                <a:latin typeface="+mj-lt"/>
                <a:ea typeface="+mj-ea"/>
                <a:cs typeface="+mj-cs"/>
                <a:sym typeface="Helvetica Neue"/>
              </a:defRPr>
            </a:lvl3pPr>
            <a:lvl4pPr marL="0" indent="1371600" defTabSz="825500">
              <a:lnSpc>
                <a:spcPct val="100000"/>
              </a:lnSpc>
              <a:spcBef>
                <a:spcPts val="0"/>
              </a:spcBef>
              <a:buSzTx/>
              <a:buNone/>
              <a:defRPr sz="5500" b="1">
                <a:latin typeface="+mj-lt"/>
                <a:ea typeface="+mj-ea"/>
                <a:cs typeface="+mj-cs"/>
                <a:sym typeface="Helvetica Neue"/>
              </a:defRPr>
            </a:lvl4pPr>
            <a:lvl5pPr marL="0" indent="1828800" defTabSz="825500">
              <a:lnSpc>
                <a:spcPct val="100000"/>
              </a:lnSpc>
              <a:spcBef>
                <a:spcPts val="0"/>
              </a:spcBef>
              <a:buSzTx/>
              <a:buNone/>
              <a:defRPr sz="5500" b="1">
                <a:latin typeface="+mj-lt"/>
                <a:ea typeface="+mj-ea"/>
                <a:cs typeface="+mj-cs"/>
                <a:sym typeface="Helvetica Neue"/>
              </a:defRPr>
            </a:lvl5pPr>
          </a:lstStyle>
          <a:p>
            <a:r>
              <a:t>프레젠테이션 부제</a:t>
            </a:r>
          </a:p>
          <a:p>
            <a:pPr lvl="1"/>
            <a:endParaRPr/>
          </a:p>
          <a:p>
            <a:pPr lvl="2"/>
            <a:endParaRPr/>
          </a:p>
          <a:p>
            <a:pPr lvl="3"/>
            <a:endParaRPr/>
          </a:p>
          <a:p>
            <a:pPr lvl="4"/>
            <a:endParaRPr/>
          </a:p>
        </p:txBody>
      </p:sp>
      <p:pic>
        <p:nvPicPr>
          <p:cNvPr id="17" name="이미지" descr="이미지"/>
          <p:cNvPicPr>
            <a:picLocks noChangeAspect="1"/>
          </p:cNvPicPr>
          <p:nvPr/>
        </p:nvPicPr>
        <p:blipFill>
          <a:blip r:embed="rId2"/>
          <a:srcRect l="26456" t="19321" r="26456" b="19321"/>
          <a:stretch>
            <a:fillRect/>
          </a:stretch>
        </p:blipFill>
        <p:spPr>
          <a:xfrm>
            <a:off x="0" y="12903200"/>
            <a:ext cx="2540000" cy="772798"/>
          </a:xfrm>
          <a:prstGeom prst="rect">
            <a:avLst/>
          </a:prstGeom>
          <a:ln w="12700">
            <a:miter lim="400000"/>
          </a:ln>
        </p:spPr>
      </p:pic>
      <p:sp>
        <p:nvSpPr>
          <p:cNvPr id="1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내역서">
    <p:spTree>
      <p:nvGrpSpPr>
        <p:cNvPr id="1" name=""/>
        <p:cNvGrpSpPr/>
        <p:nvPr/>
      </p:nvGrpSpPr>
      <p:grpSpPr>
        <a:xfrm>
          <a:off x="0" y="0"/>
          <a:ext cx="0" cy="0"/>
          <a:chOff x="0" y="0"/>
          <a:chExt cx="0" cy="0"/>
        </a:xfrm>
      </p:grpSpPr>
      <p:sp>
        <p:nvSpPr>
          <p:cNvPr id="102" name="본문 첫 번째 줄…"/>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내역서</a:t>
            </a:r>
          </a:p>
          <a:p>
            <a:pPr lvl="1"/>
            <a:endParaRPr/>
          </a:p>
          <a:p>
            <a:pPr lvl="2"/>
            <a:endParaRPr/>
          </a:p>
          <a:p>
            <a:pPr lvl="3"/>
            <a:endParaRPr/>
          </a:p>
          <a:p>
            <a:pPr lvl="4"/>
            <a:endParaRPr/>
          </a:p>
        </p:txBody>
      </p:sp>
      <p:sp>
        <p:nvSpPr>
          <p:cNvPr id="10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중요한 사실">
    <p:spTree>
      <p:nvGrpSpPr>
        <p:cNvPr id="1" name=""/>
        <p:cNvGrpSpPr/>
        <p:nvPr/>
      </p:nvGrpSpPr>
      <p:grpSpPr>
        <a:xfrm>
          <a:off x="0" y="0"/>
          <a:ext cx="0" cy="0"/>
          <a:chOff x="0" y="0"/>
          <a:chExt cx="0" cy="0"/>
        </a:xfrm>
      </p:grpSpPr>
      <p:sp>
        <p:nvSpPr>
          <p:cNvPr id="110" name="본문 첫 번째 줄…"/>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atin typeface="+mj-lt"/>
                <a:ea typeface="+mj-ea"/>
                <a:cs typeface="+mj-cs"/>
                <a:sym typeface="Helvetica Neue"/>
              </a:defRPr>
            </a:lvl1pPr>
            <a:lvl2pPr marL="0" indent="457200" algn="ctr">
              <a:lnSpc>
                <a:spcPct val="80000"/>
              </a:lnSpc>
              <a:spcBef>
                <a:spcPts val="0"/>
              </a:spcBef>
              <a:buSzTx/>
              <a:buNone/>
              <a:defRPr sz="25000" b="1" spc="-250">
                <a:latin typeface="+mj-lt"/>
                <a:ea typeface="+mj-ea"/>
                <a:cs typeface="+mj-cs"/>
                <a:sym typeface="Helvetica Neue"/>
              </a:defRPr>
            </a:lvl2pPr>
            <a:lvl3pPr marL="0" indent="914400" algn="ctr">
              <a:lnSpc>
                <a:spcPct val="80000"/>
              </a:lnSpc>
              <a:spcBef>
                <a:spcPts val="0"/>
              </a:spcBef>
              <a:buSzTx/>
              <a:buNone/>
              <a:defRPr sz="25000" b="1" spc="-250">
                <a:latin typeface="+mj-lt"/>
                <a:ea typeface="+mj-ea"/>
                <a:cs typeface="+mj-cs"/>
                <a:sym typeface="Helvetica Neue"/>
              </a:defRPr>
            </a:lvl3pPr>
            <a:lvl4pPr marL="0" indent="1371600" algn="ctr">
              <a:lnSpc>
                <a:spcPct val="80000"/>
              </a:lnSpc>
              <a:spcBef>
                <a:spcPts val="0"/>
              </a:spcBef>
              <a:buSzTx/>
              <a:buNone/>
              <a:defRPr sz="25000" b="1" spc="-250">
                <a:latin typeface="+mj-lt"/>
                <a:ea typeface="+mj-ea"/>
                <a:cs typeface="+mj-cs"/>
                <a:sym typeface="Helvetica Neue"/>
              </a:defRPr>
            </a:lvl4pPr>
            <a:lvl5pPr marL="0" indent="1828800" algn="ctr">
              <a:lnSpc>
                <a:spcPct val="80000"/>
              </a:lnSpc>
              <a:spcBef>
                <a:spcPts val="0"/>
              </a:spcBef>
              <a:buSzTx/>
              <a:buNone/>
              <a:defRPr sz="25000" b="1" spc="-250">
                <a:latin typeface="+mj-lt"/>
                <a:ea typeface="+mj-ea"/>
                <a:cs typeface="+mj-cs"/>
                <a:sym typeface="Helvetica Neue"/>
              </a:defRPr>
            </a:lvl5pPr>
          </a:lstStyle>
          <a:p>
            <a:r>
              <a:t>100%</a:t>
            </a:r>
          </a:p>
          <a:p>
            <a:pPr lvl="1"/>
            <a:endParaRPr/>
          </a:p>
          <a:p>
            <a:pPr lvl="2"/>
            <a:endParaRPr/>
          </a:p>
          <a:p>
            <a:pPr lvl="3"/>
            <a:endParaRPr/>
          </a:p>
          <a:p>
            <a:pPr lvl="4"/>
            <a:endParaRPr/>
          </a:p>
        </p:txBody>
      </p:sp>
      <p:sp>
        <p:nvSpPr>
          <p:cNvPr id="111" name="사실 정보"/>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92479">
              <a:lnSpc>
                <a:spcPct val="100000"/>
              </a:lnSpc>
              <a:spcBef>
                <a:spcPts val="0"/>
              </a:spcBef>
              <a:buSzTx/>
              <a:buNone/>
              <a:defRPr sz="5280" b="1">
                <a:latin typeface="+mj-lt"/>
                <a:ea typeface="+mj-ea"/>
                <a:cs typeface="+mj-cs"/>
                <a:sym typeface="Helvetica Neue"/>
              </a:defRPr>
            </a:lvl1pPr>
          </a:lstStyle>
          <a:p>
            <a:r>
              <a:t>사실 정보</a:t>
            </a:r>
          </a:p>
        </p:txBody>
      </p:sp>
      <p:sp>
        <p:nvSpPr>
          <p:cNvPr id="11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인용">
    <p:spTree>
      <p:nvGrpSpPr>
        <p:cNvPr id="1" name=""/>
        <p:cNvGrpSpPr/>
        <p:nvPr/>
      </p:nvGrpSpPr>
      <p:grpSpPr>
        <a:xfrm>
          <a:off x="0" y="0"/>
          <a:ext cx="0" cy="0"/>
          <a:chOff x="0" y="0"/>
          <a:chExt cx="0" cy="0"/>
        </a:xfrm>
      </p:grpSpPr>
      <p:sp>
        <p:nvSpPr>
          <p:cNvPr id="119" name="속성"/>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atin typeface="+mj-lt"/>
                <a:ea typeface="+mj-ea"/>
                <a:cs typeface="+mj-cs"/>
                <a:sym typeface="Helvetica Neue"/>
              </a:defRPr>
            </a:lvl1pPr>
          </a:lstStyle>
          <a:p>
            <a:r>
              <a:t>속성</a:t>
            </a:r>
          </a:p>
        </p:txBody>
      </p:sp>
      <p:sp>
        <p:nvSpPr>
          <p:cNvPr id="120" name="본문 첫 번째 줄…"/>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“멋진 인용구”</a:t>
            </a:r>
          </a:p>
          <a:p>
            <a:pPr lvl="1"/>
            <a:endParaRPr/>
          </a:p>
          <a:p>
            <a:pPr lvl="2"/>
            <a:endParaRPr/>
          </a:p>
          <a:p>
            <a:pPr lvl="3"/>
            <a:endParaRPr/>
          </a:p>
          <a:p>
            <a:pPr lvl="4"/>
            <a:endParaRPr/>
          </a:p>
        </p:txBody>
      </p:sp>
      <p:sp>
        <p:nvSpPr>
          <p:cNvPr id="12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사진 - 3장">
    <p:spTree>
      <p:nvGrpSpPr>
        <p:cNvPr id="1" name=""/>
        <p:cNvGrpSpPr/>
        <p:nvPr/>
      </p:nvGrpSpPr>
      <p:grpSpPr>
        <a:xfrm>
          <a:off x="0" y="0"/>
          <a:ext cx="0" cy="0"/>
          <a:chOff x="0" y="0"/>
          <a:chExt cx="0" cy="0"/>
        </a:xfrm>
      </p:grpSpPr>
      <p:sp>
        <p:nvSpPr>
          <p:cNvPr id="128" name="볶음밥과 삶은 계란을 넣은 샐러드 그릇과 젓가락"/>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9" name="연어 어묵, 샐러드, 후무스가 든 그릇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30" name="파슬리 버터, 구운 헤이즐넛, 파르메산 치즈를 올린 파파르델레 파스타 그릇"/>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3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사진">
    <p:spTree>
      <p:nvGrpSpPr>
        <p:cNvPr id="1" name=""/>
        <p:cNvGrpSpPr/>
        <p:nvPr/>
      </p:nvGrpSpPr>
      <p:grpSpPr>
        <a:xfrm>
          <a:off x="0" y="0"/>
          <a:ext cx="0" cy="0"/>
          <a:chOff x="0" y="0"/>
          <a:chExt cx="0" cy="0"/>
        </a:xfrm>
      </p:grpSpPr>
      <p:sp>
        <p:nvSpPr>
          <p:cNvPr id="138" name="볶음밥과 삶은 계란을 넣은 샐러드 그릇과 젓가락"/>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9" name="슬라이드 번호"/>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빈 페이지">
    <p:spTree>
      <p:nvGrpSpPr>
        <p:cNvPr id="1" name=""/>
        <p:cNvGrpSpPr/>
        <p:nvPr/>
      </p:nvGrpSpPr>
      <p:grpSpPr>
        <a:xfrm>
          <a:off x="0" y="0"/>
          <a:ext cx="0" cy="0"/>
          <a:chOff x="0" y="0"/>
          <a:chExt cx="0" cy="0"/>
        </a:xfrm>
      </p:grpSpPr>
      <p:pic>
        <p:nvPicPr>
          <p:cNvPr id="146" name="이미지" descr="이미지"/>
          <p:cNvPicPr>
            <a:picLocks noChangeAspect="1"/>
          </p:cNvPicPr>
          <p:nvPr/>
        </p:nvPicPr>
        <p:blipFill>
          <a:blip r:embed="rId2"/>
          <a:stretch>
            <a:fillRect/>
          </a:stretch>
        </p:blipFill>
        <p:spPr>
          <a:xfrm>
            <a:off x="1061911" y="2514551"/>
            <a:ext cx="22260178" cy="8686898"/>
          </a:xfrm>
          <a:prstGeom prst="rect">
            <a:avLst/>
          </a:prstGeom>
          <a:ln w="12700">
            <a:miter lim="400000"/>
          </a:ln>
        </p:spPr>
      </p:pic>
      <p:sp>
        <p:nvSpPr>
          <p:cNvPr id="14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제목 및 사진">
    <p:spTree>
      <p:nvGrpSpPr>
        <p:cNvPr id="1" name=""/>
        <p:cNvGrpSpPr/>
        <p:nvPr/>
      </p:nvGrpSpPr>
      <p:grpSpPr>
        <a:xfrm>
          <a:off x="0" y="0"/>
          <a:ext cx="0" cy="0"/>
          <a:chOff x="0" y="0"/>
          <a:chExt cx="0" cy="0"/>
        </a:xfrm>
      </p:grpSpPr>
      <p:sp>
        <p:nvSpPr>
          <p:cNvPr id="25" name="아보카도와 라임"/>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6" name="프레젠테이션 제목"/>
          <p:cNvSpPr txBox="1">
            <a:spLocks noGrp="1"/>
          </p:cNvSpPr>
          <p:nvPr>
            <p:ph type="title" hasCustomPrompt="1"/>
          </p:nvPr>
        </p:nvSpPr>
        <p:spPr>
          <a:xfrm>
            <a:off x="1206500" y="7124700"/>
            <a:ext cx="21971000" cy="4648200"/>
          </a:xfrm>
          <a:prstGeom prst="rect">
            <a:avLst/>
          </a:prstGeom>
        </p:spPr>
        <p:txBody>
          <a:bodyPr anchor="b"/>
          <a:lstStyle>
            <a:lvl1pPr>
              <a:defRPr sz="11600" spc="-232">
                <a:latin typeface="+mj-lt"/>
                <a:ea typeface="+mj-ea"/>
                <a:cs typeface="+mj-cs"/>
                <a:sym typeface="Helvetica Neue"/>
              </a:defRPr>
            </a:lvl1pPr>
          </a:lstStyle>
          <a:p>
            <a:r>
              <a:t>프레젠테이션 제목</a:t>
            </a:r>
          </a:p>
        </p:txBody>
      </p:sp>
      <p:sp>
        <p:nvSpPr>
          <p:cNvPr id="27" name="저자 및 날짜"/>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84225">
              <a:lnSpc>
                <a:spcPct val="100000"/>
              </a:lnSpc>
              <a:spcBef>
                <a:spcPts val="0"/>
              </a:spcBef>
              <a:buSzTx/>
              <a:buNone/>
              <a:defRPr sz="3420" b="1">
                <a:latin typeface="+mj-lt"/>
                <a:ea typeface="+mj-ea"/>
                <a:cs typeface="+mj-cs"/>
                <a:sym typeface="Helvetica Neue"/>
              </a:defRPr>
            </a:lvl1pPr>
          </a:lstStyle>
          <a:p>
            <a:r>
              <a:t>저자 및 날짜</a:t>
            </a:r>
          </a:p>
        </p:txBody>
      </p:sp>
      <p:sp>
        <p:nvSpPr>
          <p:cNvPr id="28" name="본문 첫 번째 줄…"/>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atin typeface="+mj-lt"/>
                <a:ea typeface="+mj-ea"/>
                <a:cs typeface="+mj-cs"/>
                <a:sym typeface="Helvetica Neue"/>
              </a:defRPr>
            </a:lvl1pPr>
            <a:lvl2pPr marL="0" indent="457200" defTabSz="825500">
              <a:lnSpc>
                <a:spcPct val="100000"/>
              </a:lnSpc>
              <a:spcBef>
                <a:spcPts val="0"/>
              </a:spcBef>
              <a:buSzTx/>
              <a:buNone/>
              <a:defRPr sz="5500" b="1">
                <a:latin typeface="+mj-lt"/>
                <a:ea typeface="+mj-ea"/>
                <a:cs typeface="+mj-cs"/>
                <a:sym typeface="Helvetica Neue"/>
              </a:defRPr>
            </a:lvl2pPr>
            <a:lvl3pPr marL="0" indent="914400" defTabSz="825500">
              <a:lnSpc>
                <a:spcPct val="100000"/>
              </a:lnSpc>
              <a:spcBef>
                <a:spcPts val="0"/>
              </a:spcBef>
              <a:buSzTx/>
              <a:buNone/>
              <a:defRPr sz="5500" b="1">
                <a:latin typeface="+mj-lt"/>
                <a:ea typeface="+mj-ea"/>
                <a:cs typeface="+mj-cs"/>
                <a:sym typeface="Helvetica Neue"/>
              </a:defRPr>
            </a:lvl3pPr>
            <a:lvl4pPr marL="0" indent="1371600" defTabSz="825500">
              <a:lnSpc>
                <a:spcPct val="100000"/>
              </a:lnSpc>
              <a:spcBef>
                <a:spcPts val="0"/>
              </a:spcBef>
              <a:buSzTx/>
              <a:buNone/>
              <a:defRPr sz="5500" b="1">
                <a:latin typeface="+mj-lt"/>
                <a:ea typeface="+mj-ea"/>
                <a:cs typeface="+mj-cs"/>
                <a:sym typeface="Helvetica Neue"/>
              </a:defRPr>
            </a:lvl4pPr>
            <a:lvl5pPr marL="0" indent="1828800" defTabSz="825500">
              <a:lnSpc>
                <a:spcPct val="100000"/>
              </a:lnSpc>
              <a:spcBef>
                <a:spcPts val="0"/>
              </a:spcBef>
              <a:buSzTx/>
              <a:buNone/>
              <a:defRPr sz="5500" b="1">
                <a:latin typeface="+mj-lt"/>
                <a:ea typeface="+mj-ea"/>
                <a:cs typeface="+mj-cs"/>
                <a:sym typeface="Helvetica Neue"/>
              </a:defRPr>
            </a:lvl5pPr>
          </a:lstStyle>
          <a:p>
            <a:r>
              <a:t>프레젠테이션 부제</a:t>
            </a:r>
          </a:p>
          <a:p>
            <a:pPr lvl="1"/>
            <a:endParaRPr/>
          </a:p>
          <a:p>
            <a:pPr lvl="2"/>
            <a:endParaRPr/>
          </a:p>
          <a:p>
            <a:pPr lvl="3"/>
            <a:endParaRPr/>
          </a:p>
          <a:p>
            <a:pPr lvl="4"/>
            <a:endParaRPr/>
          </a:p>
        </p:txBody>
      </p:sp>
      <p:sp>
        <p:nvSpPr>
          <p:cNvPr id="2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제목 및 사진 대체">
    <p:spTree>
      <p:nvGrpSpPr>
        <p:cNvPr id="1" name=""/>
        <p:cNvGrpSpPr/>
        <p:nvPr/>
      </p:nvGrpSpPr>
      <p:grpSpPr>
        <a:xfrm>
          <a:off x="0" y="0"/>
          <a:ext cx="0" cy="0"/>
          <a:chOff x="0" y="0"/>
          <a:chExt cx="0" cy="0"/>
        </a:xfrm>
      </p:grpSpPr>
      <p:sp>
        <p:nvSpPr>
          <p:cNvPr id="36" name="연어 어묵, 샐러드, 후무스가 든 그릇"/>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7" name="슬라이드 제목"/>
          <p:cNvSpPr txBox="1">
            <a:spLocks noGrp="1"/>
          </p:cNvSpPr>
          <p:nvPr>
            <p:ph type="title" hasCustomPrompt="1"/>
          </p:nvPr>
        </p:nvSpPr>
        <p:spPr>
          <a:xfrm>
            <a:off x="1206500" y="1270000"/>
            <a:ext cx="9779000" cy="5882273"/>
          </a:xfrm>
          <a:prstGeom prst="rect">
            <a:avLst/>
          </a:prstGeom>
        </p:spPr>
        <p:txBody>
          <a:bodyPr anchor="b"/>
          <a:lstStyle/>
          <a:p>
            <a:r>
              <a:t>슬라이드 제목</a:t>
            </a:r>
          </a:p>
        </p:txBody>
      </p:sp>
      <p:sp>
        <p:nvSpPr>
          <p:cNvPr id="38" name="본문 첫 번째 줄…"/>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atin typeface="+mj-lt"/>
                <a:ea typeface="+mj-ea"/>
                <a:cs typeface="+mj-cs"/>
                <a:sym typeface="Helvetica Neue"/>
              </a:defRPr>
            </a:lvl1pPr>
            <a:lvl2pPr marL="0" indent="457200" defTabSz="825500">
              <a:lnSpc>
                <a:spcPct val="100000"/>
              </a:lnSpc>
              <a:spcBef>
                <a:spcPts val="0"/>
              </a:spcBef>
              <a:buSzTx/>
              <a:buNone/>
              <a:defRPr sz="5500" b="1">
                <a:latin typeface="+mj-lt"/>
                <a:ea typeface="+mj-ea"/>
                <a:cs typeface="+mj-cs"/>
                <a:sym typeface="Helvetica Neue"/>
              </a:defRPr>
            </a:lvl2pPr>
            <a:lvl3pPr marL="0" indent="914400" defTabSz="825500">
              <a:lnSpc>
                <a:spcPct val="100000"/>
              </a:lnSpc>
              <a:spcBef>
                <a:spcPts val="0"/>
              </a:spcBef>
              <a:buSzTx/>
              <a:buNone/>
              <a:defRPr sz="5500" b="1">
                <a:latin typeface="+mj-lt"/>
                <a:ea typeface="+mj-ea"/>
                <a:cs typeface="+mj-cs"/>
                <a:sym typeface="Helvetica Neue"/>
              </a:defRPr>
            </a:lvl3pPr>
            <a:lvl4pPr marL="0" indent="1371600" defTabSz="825500">
              <a:lnSpc>
                <a:spcPct val="100000"/>
              </a:lnSpc>
              <a:spcBef>
                <a:spcPts val="0"/>
              </a:spcBef>
              <a:buSzTx/>
              <a:buNone/>
              <a:defRPr sz="5500" b="1">
                <a:latin typeface="+mj-lt"/>
                <a:ea typeface="+mj-ea"/>
                <a:cs typeface="+mj-cs"/>
                <a:sym typeface="Helvetica Neue"/>
              </a:defRPr>
            </a:lvl4pPr>
            <a:lvl5pPr marL="0" indent="1828800" defTabSz="825500">
              <a:lnSpc>
                <a:spcPct val="100000"/>
              </a:lnSpc>
              <a:spcBef>
                <a:spcPts val="0"/>
              </a:spcBef>
              <a:buSzTx/>
              <a:buNone/>
              <a:defRPr sz="5500" b="1">
                <a:latin typeface="+mj-lt"/>
                <a:ea typeface="+mj-ea"/>
                <a:cs typeface="+mj-cs"/>
                <a:sym typeface="Helvetica Neue"/>
              </a:defRPr>
            </a:lvl5pPr>
          </a:lstStyle>
          <a:p>
            <a:r>
              <a:t>슬라이드 부제</a:t>
            </a:r>
          </a:p>
          <a:p>
            <a:pPr lvl="1"/>
            <a:endParaRPr/>
          </a:p>
          <a:p>
            <a:pPr lvl="2"/>
            <a:endParaRPr/>
          </a:p>
          <a:p>
            <a:pPr lvl="3"/>
            <a:endParaRPr/>
          </a:p>
          <a:p>
            <a:pPr lvl="4"/>
            <a:endParaRPr/>
          </a:p>
        </p:txBody>
      </p:sp>
      <p:sp>
        <p:nvSpPr>
          <p:cNvPr id="39" name="슬라이드 번호"/>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제목 및 구분점">
    <p:spTree>
      <p:nvGrpSpPr>
        <p:cNvPr id="1" name=""/>
        <p:cNvGrpSpPr/>
        <p:nvPr/>
      </p:nvGrpSpPr>
      <p:grpSpPr>
        <a:xfrm>
          <a:off x="0" y="0"/>
          <a:ext cx="0" cy="0"/>
          <a:chOff x="0" y="0"/>
          <a:chExt cx="0" cy="0"/>
        </a:xfrm>
      </p:grpSpPr>
      <p:sp>
        <p:nvSpPr>
          <p:cNvPr id="46" name="슬라이드 제목"/>
          <p:cNvSpPr txBox="1">
            <a:spLocks noGrp="1"/>
          </p:cNvSpPr>
          <p:nvPr>
            <p:ph type="title" hasCustomPrompt="1"/>
          </p:nvPr>
        </p:nvSpPr>
        <p:spPr>
          <a:prstGeom prst="rect">
            <a:avLst/>
          </a:prstGeom>
        </p:spPr>
        <p:txBody>
          <a:bodyPr/>
          <a:lstStyle/>
          <a:p>
            <a:r>
              <a:t>슬라이드 제목</a:t>
            </a:r>
          </a:p>
        </p:txBody>
      </p:sp>
      <p:sp>
        <p:nvSpPr>
          <p:cNvPr id="47" name="슬라이드 부제"/>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92479">
              <a:lnSpc>
                <a:spcPct val="100000"/>
              </a:lnSpc>
              <a:spcBef>
                <a:spcPts val="0"/>
              </a:spcBef>
              <a:buSzTx/>
              <a:buNone/>
              <a:defRPr sz="5280" b="1">
                <a:latin typeface="+mj-lt"/>
                <a:ea typeface="+mj-ea"/>
                <a:cs typeface="+mj-cs"/>
                <a:sym typeface="Helvetica Neue"/>
              </a:defRPr>
            </a:lvl1pPr>
          </a:lstStyle>
          <a:p>
            <a:r>
              <a:t>슬라이드 부제</a:t>
            </a:r>
          </a:p>
        </p:txBody>
      </p:sp>
      <p:sp>
        <p:nvSpPr>
          <p:cNvPr id="48" name="본문 첫 번째 줄…"/>
          <p:cNvSpPr txBox="1">
            <a:spLocks noGrp="1"/>
          </p:cNvSpPr>
          <p:nvPr>
            <p:ph type="body" idx="1" hasCustomPrompt="1"/>
          </p:nvPr>
        </p:nvSpPr>
        <p:spPr>
          <a:prstGeom prst="rect">
            <a:avLst/>
          </a:prstGeom>
        </p:spPr>
        <p:txBody>
          <a:bodyPr/>
          <a:lstStyle/>
          <a:p>
            <a:r>
              <a:t>슬라이드 구분점 텍스트</a:t>
            </a:r>
          </a:p>
          <a:p>
            <a:pPr lvl="1"/>
            <a:endParaRPr/>
          </a:p>
          <a:p>
            <a:pPr lvl="2"/>
            <a:endParaRPr/>
          </a:p>
          <a:p>
            <a:pPr lvl="3"/>
            <a:endParaRPr/>
          </a:p>
          <a:p>
            <a:pPr lvl="4"/>
            <a:endParaRPr/>
          </a:p>
        </p:txBody>
      </p:sp>
      <p:sp>
        <p:nvSpPr>
          <p:cNvPr id="4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구분점">
    <p:spTree>
      <p:nvGrpSpPr>
        <p:cNvPr id="1" name=""/>
        <p:cNvGrpSpPr/>
        <p:nvPr/>
      </p:nvGrpSpPr>
      <p:grpSpPr>
        <a:xfrm>
          <a:off x="0" y="0"/>
          <a:ext cx="0" cy="0"/>
          <a:chOff x="0" y="0"/>
          <a:chExt cx="0" cy="0"/>
        </a:xfrm>
      </p:grpSpPr>
      <p:sp>
        <p:nvSpPr>
          <p:cNvPr id="56" name="본문 첫 번째 줄…"/>
          <p:cNvSpPr txBox="1">
            <a:spLocks noGrp="1"/>
          </p:cNvSpPr>
          <p:nvPr>
            <p:ph type="body" idx="1" hasCustomPrompt="1"/>
          </p:nvPr>
        </p:nvSpPr>
        <p:spPr>
          <a:xfrm>
            <a:off x="1206500" y="4248504"/>
            <a:ext cx="21971000" cy="8256012"/>
          </a:xfrm>
          <a:prstGeom prst="rect">
            <a:avLst/>
          </a:prstGeom>
        </p:spPr>
        <p:txBody>
          <a:bodyPr numCol="2" spcCol="1098550"/>
          <a:lstStyle/>
          <a:p>
            <a:r>
              <a:t>슬라이드 구분점 텍스트</a:t>
            </a:r>
          </a:p>
          <a:p>
            <a:pPr lvl="1"/>
            <a:endParaRPr/>
          </a:p>
          <a:p>
            <a:pPr lvl="2"/>
            <a:endParaRPr/>
          </a:p>
          <a:p>
            <a:pPr lvl="3"/>
            <a:endParaRPr/>
          </a:p>
          <a:p>
            <a:pPr lvl="4"/>
            <a:endParaRPr/>
          </a:p>
        </p:txBody>
      </p:sp>
      <p:sp>
        <p:nvSpPr>
          <p:cNvPr id="5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제목, 구분점 및 사진">
    <p:spTree>
      <p:nvGrpSpPr>
        <p:cNvPr id="1" name=""/>
        <p:cNvGrpSpPr/>
        <p:nvPr/>
      </p:nvGrpSpPr>
      <p:grpSpPr>
        <a:xfrm>
          <a:off x="0" y="0"/>
          <a:ext cx="0" cy="0"/>
          <a:chOff x="0" y="0"/>
          <a:chExt cx="0" cy="0"/>
        </a:xfrm>
      </p:grpSpPr>
      <p:sp>
        <p:nvSpPr>
          <p:cNvPr id="64" name="슬라이드 부제"/>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92479">
              <a:lnSpc>
                <a:spcPct val="100000"/>
              </a:lnSpc>
              <a:spcBef>
                <a:spcPts val="0"/>
              </a:spcBef>
              <a:buSzTx/>
              <a:buNone/>
              <a:defRPr sz="5280" b="1">
                <a:latin typeface="+mj-lt"/>
                <a:ea typeface="+mj-ea"/>
                <a:cs typeface="+mj-cs"/>
                <a:sym typeface="Helvetica Neue"/>
              </a:defRPr>
            </a:lvl1pPr>
          </a:lstStyle>
          <a:p>
            <a:r>
              <a:t>슬라이드 부제</a:t>
            </a:r>
          </a:p>
        </p:txBody>
      </p:sp>
      <p:sp>
        <p:nvSpPr>
          <p:cNvPr id="65" name="본문 첫 번째 줄…"/>
          <p:cNvSpPr txBox="1">
            <a:spLocks noGrp="1"/>
          </p:cNvSpPr>
          <p:nvPr>
            <p:ph type="body" sz="half" idx="1" hasCustomPrompt="1"/>
          </p:nvPr>
        </p:nvSpPr>
        <p:spPr>
          <a:xfrm>
            <a:off x="1206500" y="4248504"/>
            <a:ext cx="9779000" cy="8256630"/>
          </a:xfrm>
          <a:prstGeom prst="rect">
            <a:avLst/>
          </a:prstGeom>
        </p:spPr>
        <p:txBody>
          <a:bodyPr/>
          <a:lstStyle/>
          <a:p>
            <a:r>
              <a:t>슬라이드 구분점 텍스트</a:t>
            </a:r>
          </a:p>
          <a:p>
            <a:pPr lvl="1"/>
            <a:endParaRPr/>
          </a:p>
          <a:p>
            <a:pPr lvl="2"/>
            <a:endParaRPr/>
          </a:p>
          <a:p>
            <a:pPr lvl="3"/>
            <a:endParaRPr/>
          </a:p>
          <a:p>
            <a:pPr lvl="4"/>
            <a:endParaRPr/>
          </a:p>
        </p:txBody>
      </p:sp>
      <p:sp>
        <p:nvSpPr>
          <p:cNvPr id="66" name="파슬리 버터, 구운 헤이즐넛, 파르메산 치즈를 올린 파파르델레 파스타 그릇"/>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7" name="슬라이드 제목"/>
          <p:cNvSpPr txBox="1">
            <a:spLocks noGrp="1"/>
          </p:cNvSpPr>
          <p:nvPr>
            <p:ph type="title" hasCustomPrompt="1"/>
          </p:nvPr>
        </p:nvSpPr>
        <p:spPr>
          <a:xfrm>
            <a:off x="1206500" y="1079500"/>
            <a:ext cx="9779000" cy="1435100"/>
          </a:xfrm>
          <a:prstGeom prst="rect">
            <a:avLst/>
          </a:prstGeom>
        </p:spPr>
        <p:txBody>
          <a:bodyPr/>
          <a:lstStyle/>
          <a:p>
            <a:r>
              <a:t>슬라이드 제목</a:t>
            </a:r>
          </a:p>
        </p:txBody>
      </p:sp>
      <p:sp>
        <p:nvSpPr>
          <p:cNvPr id="6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섹션">
    <p:spTree>
      <p:nvGrpSpPr>
        <p:cNvPr id="1" name=""/>
        <p:cNvGrpSpPr/>
        <p:nvPr/>
      </p:nvGrpSpPr>
      <p:grpSpPr>
        <a:xfrm>
          <a:off x="0" y="0"/>
          <a:ext cx="0" cy="0"/>
          <a:chOff x="0" y="0"/>
          <a:chExt cx="0" cy="0"/>
        </a:xfrm>
      </p:grpSpPr>
      <p:sp>
        <p:nvSpPr>
          <p:cNvPr id="75" name="섹션 제목"/>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섹션 제목</a:t>
            </a:r>
          </a:p>
        </p:txBody>
      </p:sp>
      <p:sp>
        <p:nvSpPr>
          <p:cNvPr id="76" name="슬라이드 번호"/>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제목 전용">
    <p:spTree>
      <p:nvGrpSpPr>
        <p:cNvPr id="1" name=""/>
        <p:cNvGrpSpPr/>
        <p:nvPr/>
      </p:nvGrpSpPr>
      <p:grpSpPr>
        <a:xfrm>
          <a:off x="0" y="0"/>
          <a:ext cx="0" cy="0"/>
          <a:chOff x="0" y="0"/>
          <a:chExt cx="0" cy="0"/>
        </a:xfrm>
      </p:grpSpPr>
      <p:sp>
        <p:nvSpPr>
          <p:cNvPr id="83" name="슬라이드 제목"/>
          <p:cNvSpPr txBox="1">
            <a:spLocks noGrp="1"/>
          </p:cNvSpPr>
          <p:nvPr>
            <p:ph type="title" hasCustomPrompt="1"/>
          </p:nvPr>
        </p:nvSpPr>
        <p:spPr>
          <a:xfrm>
            <a:off x="1206500" y="1079500"/>
            <a:ext cx="21971000" cy="1434949"/>
          </a:xfrm>
          <a:prstGeom prst="rect">
            <a:avLst/>
          </a:prstGeom>
        </p:spPr>
        <p:txBody>
          <a:bodyPr/>
          <a:lstStyle/>
          <a:p>
            <a:r>
              <a:t>슬라이드 제목</a:t>
            </a:r>
          </a:p>
        </p:txBody>
      </p:sp>
      <p:sp>
        <p:nvSpPr>
          <p:cNvPr id="84" name="슬라이드 부제"/>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92479">
              <a:lnSpc>
                <a:spcPct val="100000"/>
              </a:lnSpc>
              <a:spcBef>
                <a:spcPts val="0"/>
              </a:spcBef>
              <a:buSzTx/>
              <a:buNone/>
              <a:defRPr sz="5280" b="1">
                <a:latin typeface="+mj-lt"/>
                <a:ea typeface="+mj-ea"/>
                <a:cs typeface="+mj-cs"/>
                <a:sym typeface="Helvetica Neue"/>
              </a:defRPr>
            </a:lvl1pPr>
          </a:lstStyle>
          <a:p>
            <a:r>
              <a:t>슬라이드 부제</a:t>
            </a:r>
          </a:p>
        </p:txBody>
      </p:sp>
      <p:sp>
        <p:nvSpPr>
          <p:cNvPr id="8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의제">
    <p:spTree>
      <p:nvGrpSpPr>
        <p:cNvPr id="1" name=""/>
        <p:cNvGrpSpPr/>
        <p:nvPr/>
      </p:nvGrpSpPr>
      <p:grpSpPr>
        <a:xfrm>
          <a:off x="0" y="0"/>
          <a:ext cx="0" cy="0"/>
          <a:chOff x="0" y="0"/>
          <a:chExt cx="0" cy="0"/>
        </a:xfrm>
      </p:grpSpPr>
      <p:sp>
        <p:nvSpPr>
          <p:cNvPr id="92" name="의제 제목"/>
          <p:cNvSpPr txBox="1">
            <a:spLocks noGrp="1"/>
          </p:cNvSpPr>
          <p:nvPr>
            <p:ph type="title" hasCustomPrompt="1"/>
          </p:nvPr>
        </p:nvSpPr>
        <p:spPr>
          <a:xfrm>
            <a:off x="1206500" y="1079500"/>
            <a:ext cx="21971000" cy="1435100"/>
          </a:xfrm>
          <a:prstGeom prst="rect">
            <a:avLst/>
          </a:prstGeom>
        </p:spPr>
        <p:txBody>
          <a:bodyPr/>
          <a:lstStyle/>
          <a:p>
            <a:r>
              <a:t>의제 제목</a:t>
            </a:r>
          </a:p>
        </p:txBody>
      </p:sp>
      <p:sp>
        <p:nvSpPr>
          <p:cNvPr id="93" name="의제 부제"/>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92479">
              <a:lnSpc>
                <a:spcPct val="100000"/>
              </a:lnSpc>
              <a:spcBef>
                <a:spcPts val="0"/>
              </a:spcBef>
              <a:buSzTx/>
              <a:buNone/>
              <a:defRPr sz="5280" b="1">
                <a:latin typeface="+mj-lt"/>
                <a:ea typeface="+mj-ea"/>
                <a:cs typeface="+mj-cs"/>
                <a:sym typeface="Helvetica Neue"/>
              </a:defRPr>
            </a:lvl1pPr>
          </a:lstStyle>
          <a:p>
            <a:r>
              <a:t>의제 부제</a:t>
            </a:r>
          </a:p>
        </p:txBody>
      </p:sp>
      <p:sp>
        <p:nvSpPr>
          <p:cNvPr id="94" name="본문 첫 번째 줄…"/>
          <p:cNvSpPr txBox="1">
            <a:spLocks noGrp="1"/>
          </p:cNvSpPr>
          <p:nvPr>
            <p:ph type="body" idx="1" hasCustomPrompt="1"/>
          </p:nvPr>
        </p:nvSpPr>
        <p:spPr>
          <a:xfrm>
            <a:off x="1206500" y="4248504"/>
            <a:ext cx="21971000" cy="8256012"/>
          </a:xfrm>
          <a:prstGeom prst="rect">
            <a:avLst/>
          </a:prstGeom>
        </p:spPr>
        <p:txBody>
          <a:bodyPr/>
          <a:lstStyle>
            <a:lvl1pPr marL="0" indent="0" defTabSz="825500">
              <a:lnSpc>
                <a:spcPct val="100000"/>
              </a:lnSpc>
              <a:spcBef>
                <a:spcPts val="1800"/>
              </a:spcBef>
              <a:buSzTx/>
              <a:buNone/>
              <a:defRPr sz="5500" spc="-55">
                <a:latin typeface="+mj-lt"/>
                <a:ea typeface="+mj-ea"/>
                <a:cs typeface="+mj-cs"/>
                <a:sym typeface="Helvetica Neue"/>
              </a:defRPr>
            </a:lvl1pPr>
            <a:lvl2pPr marL="0" indent="457200" defTabSz="825500">
              <a:lnSpc>
                <a:spcPct val="100000"/>
              </a:lnSpc>
              <a:spcBef>
                <a:spcPts val="1800"/>
              </a:spcBef>
              <a:buSzTx/>
              <a:buNone/>
              <a:defRPr sz="5500" spc="-55">
                <a:latin typeface="+mj-lt"/>
                <a:ea typeface="+mj-ea"/>
                <a:cs typeface="+mj-cs"/>
                <a:sym typeface="Helvetica Neue"/>
              </a:defRPr>
            </a:lvl2pPr>
            <a:lvl3pPr marL="0" indent="914400" defTabSz="825500">
              <a:lnSpc>
                <a:spcPct val="100000"/>
              </a:lnSpc>
              <a:spcBef>
                <a:spcPts val="1800"/>
              </a:spcBef>
              <a:buSzTx/>
              <a:buNone/>
              <a:defRPr sz="5500" spc="-55">
                <a:latin typeface="+mj-lt"/>
                <a:ea typeface="+mj-ea"/>
                <a:cs typeface="+mj-cs"/>
                <a:sym typeface="Helvetica Neue"/>
              </a:defRPr>
            </a:lvl3pPr>
            <a:lvl4pPr marL="0" indent="1371600" defTabSz="825500">
              <a:lnSpc>
                <a:spcPct val="100000"/>
              </a:lnSpc>
              <a:spcBef>
                <a:spcPts val="1800"/>
              </a:spcBef>
              <a:buSzTx/>
              <a:buNone/>
              <a:defRPr sz="5500" spc="-55">
                <a:latin typeface="+mj-lt"/>
                <a:ea typeface="+mj-ea"/>
                <a:cs typeface="+mj-cs"/>
                <a:sym typeface="Helvetica Neue"/>
              </a:defRPr>
            </a:lvl4pPr>
            <a:lvl5pPr marL="0" indent="1828800" defTabSz="825500">
              <a:lnSpc>
                <a:spcPct val="100000"/>
              </a:lnSpc>
              <a:spcBef>
                <a:spcPts val="1800"/>
              </a:spcBef>
              <a:buSzTx/>
              <a:buNone/>
              <a:defRPr sz="5500" spc="-55">
                <a:latin typeface="+mj-lt"/>
                <a:ea typeface="+mj-ea"/>
                <a:cs typeface="+mj-cs"/>
                <a:sym typeface="Helvetica Neue"/>
              </a:defRPr>
            </a:lvl5pPr>
          </a:lstStyle>
          <a:p>
            <a:r>
              <a:t>의제 주제</a:t>
            </a:r>
          </a:p>
          <a:p>
            <a:pPr lvl="1"/>
            <a:endParaRPr/>
          </a:p>
          <a:p>
            <a:pPr lvl="2"/>
            <a:endParaRPr/>
          </a:p>
          <a:p>
            <a:pPr lvl="3"/>
            <a:endParaRPr/>
          </a:p>
          <a:p>
            <a:pPr lvl="4"/>
            <a:endParaRPr/>
          </a:p>
        </p:txBody>
      </p:sp>
      <p:sp>
        <p:nvSpPr>
          <p:cNvPr id="9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ti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슬라이드 제목"/>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err="1"/>
              <a:t>슬라이드</a:t>
            </a:r>
            <a:r>
              <a:rPr dirty="0"/>
              <a:t> </a:t>
            </a:r>
            <a:r>
              <a:rPr dirty="0" err="1"/>
              <a:t>제목</a:t>
            </a:r>
            <a:endParaRPr dirty="0"/>
          </a:p>
        </p:txBody>
      </p:sp>
      <p:sp>
        <p:nvSpPr>
          <p:cNvPr id="3" name="본문 첫 번째 줄…"/>
          <p:cNvSpPr txBox="1">
            <a:spLocks noGrp="1"/>
          </p:cNvSpPr>
          <p:nvPr>
            <p:ph type="body" idx="1" hasCustomPrompt="1"/>
          </p:nvPr>
        </p:nvSpPr>
        <p:spPr>
          <a:xfrm>
            <a:off x="1206500" y="3309651"/>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err="1"/>
              <a:t>슬라이드</a:t>
            </a:r>
            <a:r>
              <a:rPr dirty="0"/>
              <a:t> </a:t>
            </a:r>
            <a:r>
              <a:rPr dirty="0" err="1"/>
              <a:t>구분점</a:t>
            </a:r>
            <a:r>
              <a:rPr dirty="0"/>
              <a:t> </a:t>
            </a:r>
            <a:r>
              <a:rPr dirty="0" err="1"/>
              <a:t>텍스트</a:t>
            </a:r>
            <a:endParaRPr dirty="0"/>
          </a:p>
          <a:p>
            <a:pPr lvl="1"/>
            <a:endParaRPr dirty="0"/>
          </a:p>
          <a:p>
            <a:pPr lvl="2"/>
            <a:endParaRPr dirty="0"/>
          </a:p>
          <a:p>
            <a:pPr lvl="3"/>
            <a:endParaRPr dirty="0"/>
          </a:p>
          <a:p>
            <a:pPr lvl="4"/>
            <a:endParaRPr dirty="0"/>
          </a:p>
        </p:txBody>
      </p:sp>
      <p:sp>
        <p:nvSpPr>
          <p:cNvPr id="4" name="Computational Intelligence and Networking Laboratory"/>
          <p:cNvSpPr txBox="1"/>
          <p:nvPr/>
        </p:nvSpPr>
        <p:spPr>
          <a:xfrm>
            <a:off x="17644566" y="13459313"/>
            <a:ext cx="6719857"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Computational Intelligence and Networking Laboratory</a:t>
            </a:r>
          </a:p>
        </p:txBody>
      </p:sp>
      <p:sp>
        <p:nvSpPr>
          <p:cNvPr id="5" name="선"/>
          <p:cNvSpPr/>
          <p:nvPr/>
        </p:nvSpPr>
        <p:spPr>
          <a:xfrm>
            <a:off x="18548793" y="13457978"/>
            <a:ext cx="5830460" cy="1"/>
          </a:xfrm>
          <a:prstGeom prst="line">
            <a:avLst/>
          </a:prstGeom>
          <a:ln w="25400">
            <a:solidFill>
              <a:srgbClr val="931B15"/>
            </a:solidFill>
            <a:miter lim="400000"/>
          </a:ln>
        </p:spPr>
        <p:txBody>
          <a:bodyPr lIns="50800" tIns="50800" rIns="50800" bIns="50800" anchor="ctr"/>
          <a:lstStyle/>
          <a:p>
            <a:pPr>
              <a:defRPr sz="3200">
                <a:latin typeface="넥슨 풋볼고딕 L"/>
                <a:ea typeface="넥슨 풋볼고딕 L"/>
                <a:cs typeface="넥슨 풋볼고딕 L"/>
                <a:sym typeface="넥슨 풋볼고딕 L"/>
              </a:defRPr>
            </a:pPr>
            <a:endParaRPr/>
          </a:p>
        </p:txBody>
      </p:sp>
      <p:pic>
        <p:nvPicPr>
          <p:cNvPr id="6" name="이미지" descr="이미지"/>
          <p:cNvPicPr>
            <a:picLocks noChangeAspect="1"/>
          </p:cNvPicPr>
          <p:nvPr/>
        </p:nvPicPr>
        <p:blipFill>
          <a:blip r:embed="rId17"/>
          <a:srcRect l="26456" t="19321" r="26456" b="19321"/>
          <a:stretch>
            <a:fillRect/>
          </a:stretch>
        </p:blipFill>
        <p:spPr>
          <a:xfrm>
            <a:off x="0" y="12903200"/>
            <a:ext cx="2540000" cy="772798"/>
          </a:xfrm>
          <a:prstGeom prst="rect">
            <a:avLst/>
          </a:prstGeom>
          <a:ln w="12700">
            <a:miter lim="400000"/>
          </a:ln>
        </p:spPr>
      </p:pic>
      <p:sp>
        <p:nvSpPr>
          <p:cNvPr id="7" name="슬라이드 번호"/>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chemeClr val="tx2">
              <a:lumMod val="10000"/>
            </a:schemeClr>
          </a:solidFill>
          <a:uFillTx/>
          <a:latin typeface="+mn-lt"/>
          <a:ea typeface="+mn-ea"/>
          <a:cs typeface="+mn-cs"/>
          <a:sym typeface="나눔고딕"/>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나눔고딕"/>
        </a:defRPr>
      </a:lvl9pPr>
    </p:titleStyle>
    <p:bodyStyle>
      <a:lvl1pPr marL="5715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Arial" panose="020B0604020202020204" pitchFamily="34" charset="0"/>
          <a:ea typeface="+mn-ea"/>
          <a:cs typeface="Arial" panose="020B0604020202020204" pitchFamily="34" charset="0"/>
          <a:sym typeface="나눔고딕"/>
        </a:defRPr>
      </a:lvl1pPr>
      <a:lvl2pPr marL="11811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Arial" panose="020B0604020202020204" pitchFamily="34" charset="0"/>
          <a:ea typeface="+mn-ea"/>
          <a:cs typeface="Arial" panose="020B0604020202020204" pitchFamily="34" charset="0"/>
          <a:sym typeface="나눔고딕"/>
        </a:defRPr>
      </a:lvl2pPr>
      <a:lvl3pPr marL="17907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Arial" panose="020B0604020202020204" pitchFamily="34" charset="0"/>
          <a:ea typeface="+mn-ea"/>
          <a:cs typeface="Arial" panose="020B0604020202020204" pitchFamily="34" charset="0"/>
          <a:sym typeface="나눔고딕"/>
        </a:defRPr>
      </a:lvl3pPr>
      <a:lvl4pPr marL="24003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Arial" panose="020B0604020202020204" pitchFamily="34" charset="0"/>
          <a:ea typeface="+mn-ea"/>
          <a:cs typeface="Arial" panose="020B0604020202020204" pitchFamily="34" charset="0"/>
          <a:sym typeface="나눔고딕"/>
        </a:defRPr>
      </a:lvl4pPr>
      <a:lvl5pPr marL="30099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chemeClr val="tx2">
              <a:lumMod val="10000"/>
            </a:schemeClr>
          </a:solidFill>
          <a:uFillTx/>
          <a:latin typeface="Arial" panose="020B0604020202020204" pitchFamily="34" charset="0"/>
          <a:ea typeface="+mn-ea"/>
          <a:cs typeface="Arial" panose="020B0604020202020204" pitchFamily="34" charset="0"/>
          <a:sym typeface="나눔고딕"/>
        </a:defRPr>
      </a:lvl5pPr>
      <a:lvl6pPr marL="36195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6pPr>
      <a:lvl7pPr marL="42291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7pPr>
      <a:lvl8pPr marL="48387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8pPr>
      <a:lvl9pPr marL="5448300" marR="0" indent="-571500" algn="l" defTabSz="2438338" rtl="0" latinLnBrk="0">
        <a:lnSpc>
          <a:spcPct val="90000"/>
        </a:lnSpc>
        <a:spcBef>
          <a:spcPts val="4500"/>
        </a:spcBef>
        <a:spcAft>
          <a:spcPts val="0"/>
        </a:spcAft>
        <a:buClrTx/>
        <a:buSzPct val="123000"/>
        <a:buFontTx/>
        <a:buChar char="•"/>
        <a:tabLst/>
        <a:defRPr sz="4500" b="0" i="0" u="none" strike="noStrike" cap="none" spc="0" baseline="0">
          <a:solidFill>
            <a:srgbClr val="000000"/>
          </a:solidFill>
          <a:uFillTx/>
          <a:latin typeface="+mn-lt"/>
          <a:ea typeface="+mn-ea"/>
          <a:cs typeface="+mn-cs"/>
          <a:sym typeface="나눔고딕"/>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ggg8657@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Deep Learning for Technical Document Classification"/>
          <p:cNvSpPr txBox="1">
            <a:spLocks noGrp="1"/>
          </p:cNvSpPr>
          <p:nvPr>
            <p:ph type="ctrTitle"/>
          </p:nvPr>
        </p:nvSpPr>
        <p:spPr>
          <a:prstGeom prst="rect">
            <a:avLst/>
          </a:prstGeom>
        </p:spPr>
        <p:txBody>
          <a:bodyPr/>
          <a:lstStyle>
            <a:lvl1pPr>
              <a:defRPr sz="10100" spc="-202"/>
            </a:lvl1pPr>
          </a:lstStyle>
          <a:p>
            <a:r>
              <a:t>Deep Learning for Technical Document Classification</a:t>
            </a:r>
          </a:p>
        </p:txBody>
      </p:sp>
      <p:sp>
        <p:nvSpPr>
          <p:cNvPr id="157" name="JIANG, Shuo, et al. Deep learning for technical document classification. IEEE Transactions on Engineering Management, 2022.…"/>
          <p:cNvSpPr txBox="1">
            <a:spLocks noGrp="1"/>
          </p:cNvSpPr>
          <p:nvPr>
            <p:ph type="subTitle" sz="quarter" idx="1"/>
          </p:nvPr>
        </p:nvSpPr>
        <p:spPr>
          <a:prstGeom prst="rect">
            <a:avLst/>
          </a:prstGeom>
        </p:spPr>
        <p:txBody>
          <a:bodyPr/>
          <a:lstStyle/>
          <a:p>
            <a:pPr>
              <a:defRPr sz="1800"/>
            </a:pPr>
            <a:r>
              <a:t>JIANG, Shuo, et al. Deep learning for technical document classification. </a:t>
            </a:r>
            <a:r>
              <a:rPr i="1"/>
              <a:t>IEEE Transactions on Engineering Management</a:t>
            </a:r>
            <a:r>
              <a:t>, 2022.</a:t>
            </a:r>
          </a:p>
          <a:p>
            <a:pPr>
              <a:defRPr sz="3400"/>
            </a:pPr>
            <a:endParaRPr/>
          </a:p>
          <a:p>
            <a:pPr>
              <a:defRPr sz="3400"/>
            </a:pPr>
            <a:r>
              <a:t>Kim Dongju</a:t>
            </a:r>
          </a:p>
        </p:txBody>
      </p:sp>
      <p:sp>
        <p:nvSpPr>
          <p:cNvPr id="158" name="Name : Kim Dongju…"/>
          <p:cNvSpPr txBox="1"/>
          <p:nvPr/>
        </p:nvSpPr>
        <p:spPr>
          <a:xfrm>
            <a:off x="95343" y="10260575"/>
            <a:ext cx="3534594" cy="300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spcBef>
                <a:spcPts val="1200"/>
              </a:spcBef>
              <a:defRPr sz="1200">
                <a:solidFill>
                  <a:srgbClr val="000000"/>
                </a:solidFill>
                <a:latin typeface="Times Roman"/>
                <a:ea typeface="Times Roman"/>
                <a:cs typeface="Times Roman"/>
                <a:sym typeface="Times Roman"/>
              </a:defRPr>
            </a:pPr>
            <a:r>
              <a:t>Name : Kim Dongju</a:t>
            </a:r>
          </a:p>
          <a:p>
            <a:pPr algn="l" defTabSz="457200">
              <a:spcBef>
                <a:spcPts val="1200"/>
              </a:spcBef>
              <a:defRPr sz="1200">
                <a:solidFill>
                  <a:srgbClr val="000000"/>
                </a:solidFill>
                <a:latin typeface="Times Roman"/>
                <a:ea typeface="Times Roman"/>
                <a:cs typeface="Times Roman"/>
                <a:sym typeface="Times Roman"/>
              </a:defRPr>
            </a:pPr>
            <a:r>
              <a:t>Major : Computer Engineering</a:t>
            </a:r>
          </a:p>
          <a:p>
            <a:pPr algn="l" defTabSz="457200">
              <a:spcBef>
                <a:spcPts val="1200"/>
              </a:spcBef>
              <a:defRPr sz="1200">
                <a:solidFill>
                  <a:srgbClr val="000000"/>
                </a:solidFill>
                <a:latin typeface="Times Roman"/>
                <a:ea typeface="Times Roman"/>
                <a:cs typeface="Times Roman"/>
                <a:sym typeface="Times Roman"/>
              </a:defRPr>
            </a:pPr>
            <a:r>
              <a:t>Graduate Program : Computer Engineering</a:t>
            </a:r>
          </a:p>
          <a:p>
            <a:pPr algn="l" defTabSz="457200">
              <a:spcBef>
                <a:spcPts val="1200"/>
              </a:spcBef>
              <a:defRPr sz="1200">
                <a:solidFill>
                  <a:srgbClr val="000000"/>
                </a:solidFill>
                <a:latin typeface="Times Roman"/>
                <a:ea typeface="Times Roman"/>
                <a:cs typeface="Times Roman"/>
                <a:sym typeface="Times Roman"/>
              </a:defRPr>
            </a:pPr>
            <a:r>
              <a:t>Kwangwoon University</a:t>
            </a:r>
          </a:p>
          <a:p>
            <a:pPr algn="l" defTabSz="457200">
              <a:spcBef>
                <a:spcPts val="1200"/>
              </a:spcBef>
              <a:defRPr sz="1200">
                <a:solidFill>
                  <a:srgbClr val="000000"/>
                </a:solidFill>
                <a:latin typeface="Times Roman"/>
                <a:ea typeface="Times Roman"/>
                <a:cs typeface="Times Roman"/>
                <a:sym typeface="Times Roman"/>
              </a:defRPr>
            </a:pPr>
            <a:r>
              <a:t>Department of Computer Engineering</a:t>
            </a:r>
          </a:p>
          <a:p>
            <a:pPr algn="l" defTabSz="457200">
              <a:spcBef>
                <a:spcPts val="1200"/>
              </a:spcBef>
              <a:defRPr sz="1200" i="1">
                <a:solidFill>
                  <a:srgbClr val="000000"/>
                </a:solidFill>
                <a:latin typeface="Times Roman"/>
                <a:ea typeface="Times Roman"/>
                <a:cs typeface="Times Roman"/>
                <a:sym typeface="Times Roman"/>
              </a:defRPr>
            </a:pPr>
            <a:r>
              <a:t>Computational Intelligence and Networking Laboratory</a:t>
            </a:r>
            <a:endParaRPr i="0"/>
          </a:p>
          <a:p>
            <a:pPr algn="l" defTabSz="457200">
              <a:spcBef>
                <a:spcPts val="1200"/>
              </a:spcBef>
              <a:defRPr sz="1200" u="sng">
                <a:solidFill>
                  <a:srgbClr val="0000EE"/>
                </a:solidFill>
                <a:latin typeface="Times Roman"/>
                <a:ea typeface="Times Roman"/>
                <a:cs typeface="Times Roman"/>
                <a:sym typeface="Times Roman"/>
              </a:defRPr>
            </a:pPr>
            <a:r>
              <a:rPr u="none">
                <a:solidFill>
                  <a:srgbClr val="000000"/>
                </a:solidFill>
              </a:rPr>
              <a:t>📧 : </a:t>
            </a:r>
            <a:r>
              <a:rPr>
                <a:hlinkClick r:id="rId2"/>
              </a:rPr>
              <a:t>gggg8657@gmail.com</a:t>
            </a:r>
            <a:endParaRPr u="none">
              <a:solidFill>
                <a:srgbClr val="000000"/>
              </a:solidFill>
            </a:endParaRPr>
          </a:p>
          <a:p>
            <a:pPr algn="l" defTabSz="457200">
              <a:spcBef>
                <a:spcPts val="1200"/>
              </a:spcBef>
              <a:defRPr sz="1200">
                <a:solidFill>
                  <a:srgbClr val="000000"/>
                </a:solidFill>
                <a:latin typeface="Times Roman"/>
                <a:ea typeface="Times Roman"/>
                <a:cs typeface="Times Roman"/>
                <a:sym typeface="Times Roman"/>
              </a:defRPr>
            </a:pPr>
            <a:r>
              <a:t>☎︎ : +82 10-2757-8506</a:t>
            </a:r>
          </a:p>
        </p:txBody>
      </p:sp>
      <p:sp>
        <p:nvSpPr>
          <p:cNvPr id="159" name="선"/>
          <p:cNvSpPr/>
          <p:nvPr/>
        </p:nvSpPr>
        <p:spPr>
          <a:xfrm>
            <a:off x="1254564" y="7730066"/>
            <a:ext cx="16701800" cy="1"/>
          </a:xfrm>
          <a:prstGeom prst="line">
            <a:avLst/>
          </a:prstGeom>
          <a:ln w="25400">
            <a:solidFill>
              <a:srgbClr val="000000"/>
            </a:solidFill>
            <a:miter lim="400000"/>
          </a:ln>
        </p:spPr>
        <p:txBody>
          <a:bodyPr lIns="50800" tIns="50800" rIns="50800" bIns="50800" anchor="ct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7E2CF5CF-CCB7-32D5-F762-5159B21FEAD4}"/>
              </a:ext>
            </a:extLst>
          </p:cNvPr>
          <p:cNvSpPr>
            <a:spLocks noGrp="1"/>
          </p:cNvSpPr>
          <p:nvPr>
            <p:ph type="title"/>
          </p:nvPr>
        </p:nvSpPr>
        <p:spPr/>
        <p:txBody>
          <a:bodyPr/>
          <a:lstStyle/>
          <a:p>
            <a:r>
              <a:rPr lang="en-US" altLang="ko-Kore-KR" dirty="0"/>
              <a:t>Method</a:t>
            </a:r>
            <a:endParaRPr lang="ko-Kore-KR" altLang="en-US" dirty="0"/>
          </a:p>
        </p:txBody>
      </p:sp>
    </p:spTree>
    <p:extLst>
      <p:ext uri="{BB962C8B-B14F-4D97-AF65-F5344CB8AC3E}">
        <p14:creationId xmlns:p14="http://schemas.microsoft.com/office/powerpoint/2010/main" val="31476640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D175B2-6D1C-412E-AA9A-B08C849A5FD5}"/>
              </a:ext>
            </a:extLst>
          </p:cNvPr>
          <p:cNvSpPr>
            <a:spLocks noGrp="1"/>
          </p:cNvSpPr>
          <p:nvPr>
            <p:ph type="title"/>
          </p:nvPr>
        </p:nvSpPr>
        <p:spPr/>
        <p:txBody>
          <a:bodyPr/>
          <a:lstStyle/>
          <a:p>
            <a:r>
              <a:rPr kumimoji="1" lang="en-US" altLang="ko-Kore-KR" dirty="0"/>
              <a:t>Method</a:t>
            </a:r>
            <a:endParaRPr kumimoji="1" lang="ko-Kore-KR" altLang="en-US" dirty="0"/>
          </a:p>
        </p:txBody>
      </p:sp>
      <p:sp>
        <p:nvSpPr>
          <p:cNvPr id="3" name="텍스트 개체 틀 2">
            <a:extLst>
              <a:ext uri="{FF2B5EF4-FFF2-40B4-BE49-F238E27FC236}">
                <a16:creationId xmlns:a16="http://schemas.microsoft.com/office/drawing/2014/main" id="{358E5846-71DB-1C08-0B23-4A2D1DB35D8E}"/>
              </a:ext>
            </a:extLst>
          </p:cNvPr>
          <p:cNvSpPr>
            <a:spLocks noGrp="1"/>
          </p:cNvSpPr>
          <p:nvPr>
            <p:ph type="body" sz="quarter" idx="21"/>
          </p:nvPr>
        </p:nvSpPr>
        <p:spPr/>
        <p:txBody>
          <a:bodyPr/>
          <a:lstStyle/>
          <a:p>
            <a:r>
              <a:rPr kumimoji="1" lang="en-US" altLang="ko-KR" dirty="0"/>
              <a:t>Overall</a:t>
            </a:r>
            <a:r>
              <a:rPr kumimoji="1" lang="ko-KR" altLang="en-US" dirty="0"/>
              <a:t> </a:t>
            </a:r>
            <a:r>
              <a:rPr kumimoji="1" lang="en-US" altLang="ko-KR" dirty="0"/>
              <a:t>Method for text and image</a:t>
            </a:r>
            <a:endParaRPr kumimoji="1" lang="ko-Kore-KR" altLang="en-US" dirty="0"/>
          </a:p>
        </p:txBody>
      </p:sp>
      <p:sp>
        <p:nvSpPr>
          <p:cNvPr id="4" name="텍스트 개체 틀 3">
            <a:extLst>
              <a:ext uri="{FF2B5EF4-FFF2-40B4-BE49-F238E27FC236}">
                <a16:creationId xmlns:a16="http://schemas.microsoft.com/office/drawing/2014/main" id="{DC6A8F05-B5AF-85D4-1A69-06A4B0627721}"/>
              </a:ext>
            </a:extLst>
          </p:cNvPr>
          <p:cNvSpPr>
            <a:spLocks noGrp="1"/>
          </p:cNvSpPr>
          <p:nvPr>
            <p:ph type="body" idx="1"/>
          </p:nvPr>
        </p:nvSpPr>
        <p:spPr/>
        <p:txBody>
          <a:bodyPr>
            <a:normAutofit fontScale="62500" lnSpcReduction="20000"/>
          </a:bodyPr>
          <a:lstStyle/>
          <a:p>
            <a:r>
              <a:rPr kumimoji="1" lang="en-US" altLang="ko-Kore-KR" dirty="0"/>
              <a:t>Text</a:t>
            </a:r>
          </a:p>
          <a:p>
            <a:pPr lvl="1"/>
            <a:r>
              <a:rPr kumimoji="1" lang="en-US" altLang="ko-Kore-KR" dirty="0"/>
              <a:t>Preprocessing – NLTK</a:t>
            </a:r>
            <a:r>
              <a:rPr kumimoji="1" lang="ko-KR" altLang="en-US" dirty="0"/>
              <a:t> </a:t>
            </a:r>
            <a:endParaRPr kumimoji="1" lang="en-US" altLang="ko-Kore-KR" dirty="0"/>
          </a:p>
          <a:p>
            <a:pPr lvl="1"/>
            <a:r>
              <a:rPr kumimoji="1" lang="en-US" altLang="ko-Kore-KR" dirty="0"/>
              <a:t>Encoding – TechNet</a:t>
            </a:r>
            <a:r>
              <a:rPr kumimoji="1" lang="ko-KR" altLang="en-US" dirty="0"/>
              <a:t> </a:t>
            </a:r>
            <a:r>
              <a:rPr kumimoji="1" lang="en-US" altLang="ko-KR" dirty="0"/>
              <a:t>pre-trained word embedding vectors to represent every single token.</a:t>
            </a:r>
            <a:endParaRPr kumimoji="1" lang="en-US" altLang="ko-Kore-KR" dirty="0"/>
          </a:p>
          <a:p>
            <a:pPr lvl="1"/>
            <a:r>
              <a:rPr kumimoji="1" lang="en-US" altLang="ko-Kore-KR" dirty="0"/>
              <a:t>Sentence Encoder – Embedding layer + BGRU + Attention Layer</a:t>
            </a:r>
          </a:p>
          <a:p>
            <a:pPr lvl="1"/>
            <a:endParaRPr kumimoji="1" lang="en-US" altLang="ko-Kore-KR" dirty="0"/>
          </a:p>
          <a:p>
            <a:r>
              <a:rPr kumimoji="1" lang="en-US" altLang="ko-Kore-KR" dirty="0"/>
              <a:t>Image</a:t>
            </a:r>
          </a:p>
          <a:p>
            <a:pPr lvl="1"/>
            <a:r>
              <a:rPr kumimoji="1" lang="en-US" altLang="ko-Kore-KR" dirty="0"/>
              <a:t>Preprocessing – compound image and separation (Yolo v3 CNN)</a:t>
            </a:r>
          </a:p>
          <a:p>
            <a:pPr lvl="1"/>
            <a:r>
              <a:rPr kumimoji="1" lang="en-US" altLang="ko-Kore-KR" dirty="0"/>
              <a:t>Image encoder </a:t>
            </a:r>
          </a:p>
          <a:p>
            <a:pPr lvl="2"/>
            <a:r>
              <a:rPr kumimoji="1" lang="en-US" altLang="ko-Kore-KR" dirty="0"/>
              <a:t>fine tuned “VGG 19 pretrained on image net”</a:t>
            </a:r>
          </a:p>
          <a:p>
            <a:pPr lvl="2"/>
            <a:r>
              <a:rPr kumimoji="1" lang="en-US" altLang="ko-Kore-KR" dirty="0"/>
              <a:t>Using CAM technique to highlight the importance of the region</a:t>
            </a:r>
          </a:p>
          <a:p>
            <a:pPr lvl="2"/>
            <a:endParaRPr kumimoji="1" lang="en-US" altLang="ko-Kore-KR" dirty="0"/>
          </a:p>
          <a:p>
            <a:pPr lvl="1"/>
            <a:endParaRPr kumimoji="1" lang="en-US" altLang="ko-Kore-KR" dirty="0"/>
          </a:p>
          <a:p>
            <a:pPr lvl="1"/>
            <a:endParaRPr kumimoji="1" lang="en-US" altLang="ko-Kore-KR" dirty="0"/>
          </a:p>
          <a:p>
            <a:pPr lvl="1"/>
            <a:endParaRPr kumimoji="1" lang="ko-Kore-KR" altLang="en-US" dirty="0"/>
          </a:p>
        </p:txBody>
      </p:sp>
    </p:spTree>
    <p:extLst>
      <p:ext uri="{BB962C8B-B14F-4D97-AF65-F5344CB8AC3E}">
        <p14:creationId xmlns:p14="http://schemas.microsoft.com/office/powerpoint/2010/main" val="56016155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Method"/>
          <p:cNvSpPr txBox="1">
            <a:spLocks noGrp="1"/>
          </p:cNvSpPr>
          <p:nvPr>
            <p:ph type="title"/>
          </p:nvPr>
        </p:nvSpPr>
        <p:spPr>
          <a:prstGeom prst="rect">
            <a:avLst/>
          </a:prstGeom>
        </p:spPr>
        <p:txBody>
          <a:bodyPr/>
          <a:lstStyle/>
          <a:p>
            <a:r>
              <a:t>Method</a:t>
            </a:r>
          </a:p>
        </p:txBody>
      </p:sp>
      <p:sp>
        <p:nvSpPr>
          <p:cNvPr id="187" name="Overall metho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rPr dirty="0"/>
              <a:t>Overall </a:t>
            </a:r>
            <a:r>
              <a:rPr lang="en-US" altLang="ko-KR" dirty="0"/>
              <a:t>M</a:t>
            </a:r>
            <a:r>
              <a:rPr dirty="0"/>
              <a:t>ethod</a:t>
            </a:r>
          </a:p>
        </p:txBody>
      </p:sp>
      <p:sp>
        <p:nvSpPr>
          <p:cNvPr id="188" name="Text feature learning with RNN…"/>
          <p:cNvSpPr txBox="1">
            <a:spLocks noGrp="1"/>
          </p:cNvSpPr>
          <p:nvPr>
            <p:ph type="body" sz="half" idx="1"/>
          </p:nvPr>
        </p:nvSpPr>
        <p:spPr>
          <a:xfrm>
            <a:off x="-5042" y="3309651"/>
            <a:ext cx="10019381" cy="8256012"/>
          </a:xfrm>
          <a:prstGeom prst="rect">
            <a:avLst/>
          </a:prstGeom>
        </p:spPr>
        <p:txBody>
          <a:bodyPr/>
          <a:lstStyle/>
          <a:p>
            <a:pPr marL="571499" indent="-571499">
              <a:defRPr sz="4100"/>
            </a:pPr>
            <a:r>
              <a:rPr dirty="0">
                <a:latin typeface="+mn-lt"/>
              </a:rPr>
              <a:t>Text feature learning with RNN</a:t>
            </a:r>
          </a:p>
          <a:p>
            <a:pPr marL="571499" indent="-571499">
              <a:defRPr sz="4100"/>
            </a:pPr>
            <a:r>
              <a:rPr dirty="0">
                <a:latin typeface="+mn-lt"/>
              </a:rPr>
              <a:t>Image feature learning with CNN</a:t>
            </a:r>
          </a:p>
          <a:p>
            <a:pPr marL="571499" indent="-571499">
              <a:defRPr sz="4100"/>
            </a:pPr>
            <a:r>
              <a:rPr dirty="0">
                <a:latin typeface="+mn-lt"/>
              </a:rPr>
              <a:t>Network feature learning with GNN</a:t>
            </a:r>
          </a:p>
          <a:p>
            <a:pPr marL="571499" indent="-571499">
              <a:defRPr sz="4100"/>
            </a:pPr>
            <a:r>
              <a:rPr dirty="0">
                <a:latin typeface="+mn-lt"/>
              </a:rPr>
              <a:t>Image and text feature learning modules are fused first to represent the intrinsic features for individual documents</a:t>
            </a:r>
          </a:p>
          <a:p>
            <a:pPr lvl="1">
              <a:defRPr sz="4100"/>
            </a:pPr>
            <a:r>
              <a:rPr dirty="0">
                <a:latin typeface="+mn-lt"/>
              </a:rPr>
              <a:t>Then, fused with the network learning module for document classification.</a:t>
            </a:r>
          </a:p>
        </p:txBody>
      </p:sp>
      <p:pic>
        <p:nvPicPr>
          <p:cNvPr id="189" name="이미지" descr="이미지"/>
          <p:cNvPicPr>
            <a:picLocks noChangeAspect="1"/>
          </p:cNvPicPr>
          <p:nvPr/>
        </p:nvPicPr>
        <p:blipFill>
          <a:blip r:embed="rId3"/>
          <a:stretch>
            <a:fillRect/>
          </a:stretch>
        </p:blipFill>
        <p:spPr>
          <a:xfrm>
            <a:off x="10047336" y="4053808"/>
            <a:ext cx="14371483" cy="560838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Method"/>
          <p:cNvSpPr txBox="1">
            <a:spLocks noGrp="1"/>
          </p:cNvSpPr>
          <p:nvPr>
            <p:ph type="title"/>
          </p:nvPr>
        </p:nvSpPr>
        <p:spPr>
          <a:prstGeom prst="rect">
            <a:avLst/>
          </a:prstGeom>
        </p:spPr>
        <p:txBody>
          <a:bodyPr/>
          <a:lstStyle/>
          <a:p>
            <a:r>
              <a:t>Method</a:t>
            </a:r>
          </a:p>
        </p:txBody>
      </p:sp>
      <p:sp>
        <p:nvSpPr>
          <p:cNvPr id="194" name="Image Learn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t>Image Learning</a:t>
            </a:r>
          </a:p>
        </p:txBody>
      </p:sp>
      <p:pic>
        <p:nvPicPr>
          <p:cNvPr id="195" name="이미지" descr="이미지"/>
          <p:cNvPicPr>
            <a:picLocks noChangeAspect="1"/>
          </p:cNvPicPr>
          <p:nvPr/>
        </p:nvPicPr>
        <p:blipFill>
          <a:blip r:embed="rId3"/>
          <a:stretch>
            <a:fillRect/>
          </a:stretch>
        </p:blipFill>
        <p:spPr>
          <a:xfrm>
            <a:off x="16757398" y="285059"/>
            <a:ext cx="6715833" cy="5110586"/>
          </a:xfrm>
          <a:prstGeom prst="rect">
            <a:avLst/>
          </a:prstGeom>
          <a:ln w="12700">
            <a:miter lim="400000"/>
          </a:ln>
        </p:spPr>
      </p:pic>
      <p:sp>
        <p:nvSpPr>
          <p:cNvPr id="196" name="Image Preprocessing…"/>
          <p:cNvSpPr txBox="1"/>
          <p:nvPr/>
        </p:nvSpPr>
        <p:spPr>
          <a:xfrm>
            <a:off x="1167660" y="3244959"/>
            <a:ext cx="21917860" cy="7226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825500">
              <a:defRPr sz="5500" b="1">
                <a:solidFill>
                  <a:srgbClr val="000000"/>
                </a:solidFill>
                <a:latin typeface="+mj-lt"/>
                <a:ea typeface="+mj-ea"/>
                <a:cs typeface="+mj-cs"/>
                <a:sym typeface="Helvetica Neue"/>
              </a:defRPr>
            </a:pPr>
            <a:r>
              <a:rPr dirty="0"/>
              <a:t>Image Preprocessing</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16">
                <a:solidFill>
                  <a:srgbClr val="000000"/>
                </a:solidFill>
                <a:latin typeface="Apple SD 산돌고딕 Neo 일반체"/>
                <a:ea typeface="Apple SD 산돌고딕 Neo 일반체"/>
                <a:cs typeface="Apple SD 산돌고딕 Neo 일반체"/>
                <a:sym typeface="Apple SD 산돌고딕 Neo 일반체"/>
              </a:defRPr>
            </a:pPr>
            <a:endParaRPr dirty="0"/>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916">
                <a:solidFill>
                  <a:srgbClr val="000000"/>
                </a:solidFill>
                <a:latin typeface="Apple SD 산돌고딕 Neo 일반체"/>
                <a:ea typeface="Apple SD 산돌고딕 Neo 일반체"/>
                <a:cs typeface="Apple SD 산돌고딕 Neo 일반체"/>
                <a:sym typeface="Apple SD 산돌고딕 Neo 일반체"/>
              </a:defRPr>
            </a:pPr>
            <a:r>
              <a:rPr dirty="0"/>
              <a:t>To</a:t>
            </a:r>
            <a:r>
              <a:rPr lang="en-US" dirty="0"/>
              <a:t> separate</a:t>
            </a:r>
            <a:r>
              <a:rPr dirty="0"/>
              <a:t> compound image.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lang="en-US" dirty="0"/>
              <a:t>Leveraged</a:t>
            </a:r>
            <a:r>
              <a:rPr lang="ko-KR" altLang="en-US" dirty="0"/>
              <a:t> </a:t>
            </a:r>
            <a:r>
              <a:rPr lang="en-US" altLang="ko-KR" dirty="0"/>
              <a:t>pre-trained</a:t>
            </a:r>
            <a:r>
              <a:rPr dirty="0"/>
              <a:t> </a:t>
            </a:r>
            <a:r>
              <a:rPr lang="en-US" dirty="0"/>
              <a:t>YOLO-v</a:t>
            </a:r>
            <a:r>
              <a:rPr dirty="0"/>
              <a:t>3 CNN </a:t>
            </a:r>
            <a:r>
              <a:rPr lang="en-US" dirty="0"/>
              <a:t>to build </a:t>
            </a:r>
            <a:r>
              <a:rPr dirty="0"/>
              <a:t>image separator</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dirty="0"/>
              <a:t>Followed most of the implementation settings and fine-tuned the network on a manually labeled dataset, which includes 3,600 labeled compound images.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16">
                <a:solidFill>
                  <a:srgbClr val="000000"/>
                </a:solidFill>
                <a:latin typeface="Apple SD 산돌고딕 Neo 일반체"/>
                <a:ea typeface="Apple SD 산돌고딕 Neo 일반체"/>
                <a:cs typeface="Apple SD 산돌고딕 Neo 일반체"/>
                <a:sym typeface="Apple SD 산돌고딕 Neo 일반체"/>
              </a:defRPr>
            </a:pPr>
            <a:endParaRPr dirty="0"/>
          </a:p>
          <a:p>
            <a:pPr algn="l" defTabSz="825500">
              <a:defRPr sz="5500" b="1">
                <a:solidFill>
                  <a:srgbClr val="000000"/>
                </a:solidFill>
                <a:latin typeface="+mj-lt"/>
                <a:ea typeface="+mj-ea"/>
                <a:cs typeface="+mj-cs"/>
                <a:sym typeface="Helvetica Neue"/>
              </a:defRPr>
            </a:pPr>
            <a:r>
              <a:rPr dirty="0"/>
              <a:t>Image learning Module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dirty="0"/>
              <a:t>Use </a:t>
            </a:r>
            <a:r>
              <a:rPr dirty="0">
                <a:solidFill>
                  <a:srgbClr val="DC6E92"/>
                </a:solidFill>
              </a:rPr>
              <a:t>VGG-19 model pre-trained on ImageNet</a:t>
            </a:r>
            <a:r>
              <a:rPr dirty="0"/>
              <a:t>, then, </a:t>
            </a:r>
            <a:r>
              <a:rPr dirty="0">
                <a:solidFill>
                  <a:srgbClr val="DC6E92"/>
                </a:solidFill>
              </a:rPr>
              <a:t>transfer learning techniques</a:t>
            </a:r>
            <a:r>
              <a:rPr dirty="0"/>
              <a:t> are used to </a:t>
            </a:r>
            <a:r>
              <a:rPr dirty="0">
                <a:solidFill>
                  <a:srgbClr val="DC6E92"/>
                </a:solidFill>
              </a:rPr>
              <a:t>fine-tune the image encoder.</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dirty="0"/>
              <a:t>	The final</a:t>
            </a:r>
            <a:r>
              <a:rPr dirty="0">
                <a:solidFill>
                  <a:srgbClr val="DC6E92"/>
                </a:solidFill>
              </a:rPr>
              <a:t> prediction layer of the model is removed </a:t>
            </a:r>
            <a:r>
              <a:rPr dirty="0"/>
              <a:t>and </a:t>
            </a:r>
            <a:r>
              <a:rPr dirty="0">
                <a:solidFill>
                  <a:srgbClr val="DC6E92"/>
                </a:solidFill>
              </a:rPr>
              <a:t>replaced by a new fully connected layer, a dense layer, and output layer </a:t>
            </a:r>
            <a:r>
              <a:rPr dirty="0"/>
              <a:t>on the top.</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dirty="0"/>
              <a:t>Modified model’s goal : classifying each image into pre-defined categories to learn corresponding knowledge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lang="en-US" altLang="ko-KR" dirty="0"/>
              <a:t>Through t</a:t>
            </a:r>
            <a:r>
              <a:rPr dirty="0"/>
              <a:t>raining process, </a:t>
            </a:r>
            <a:r>
              <a:rPr dirty="0">
                <a:solidFill>
                  <a:srgbClr val="DC6E92"/>
                </a:solidFill>
              </a:rPr>
              <a:t>the second - to -last fully connected layer of the model is used to extract high-dimensional vectors as image features (</a:t>
            </a:r>
            <a:r>
              <a:rPr dirty="0" err="1">
                <a:solidFill>
                  <a:srgbClr val="DC6E92"/>
                </a:solidFill>
              </a:rPr>
              <a:t>v_img</a:t>
            </a:r>
            <a:r>
              <a:rPr dirty="0">
                <a:solidFill>
                  <a:srgbClr val="DC6E92"/>
                </a:solidFill>
              </a:rPr>
              <a:t>).</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endParaRPr dirty="0"/>
          </a:p>
          <a:p>
            <a:pPr algn="l" defTabSz="825500">
              <a:defRPr sz="5500" b="1">
                <a:solidFill>
                  <a:srgbClr val="000000"/>
                </a:solidFill>
                <a:latin typeface="+mj-lt"/>
                <a:ea typeface="+mj-ea"/>
                <a:cs typeface="+mj-cs"/>
                <a:sym typeface="Helvetica Neue"/>
              </a:defRPr>
            </a:pPr>
            <a:r>
              <a:rPr dirty="0"/>
              <a:t>Image Feature Extraction</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lang="en" altLang="ko-Kore-KR" dirty="0"/>
              <a:t>VGG19 network as the image encoder. Each individual technical image is represented as a 1,024-dimension vector.</a:t>
            </a:r>
            <a:endParaRPr lang="en-US" dirty="0"/>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16">
                <a:solidFill>
                  <a:srgbClr val="000000"/>
                </a:solidFill>
                <a:latin typeface="Apple SD 산돌고딕 Neo 일반체"/>
                <a:ea typeface="Apple SD 산돌고딕 Neo 일반체"/>
                <a:cs typeface="Apple SD 산돌고딕 Neo 일반체"/>
                <a:sym typeface="Apple SD 산돌고딕 Neo 일반체"/>
              </a:defRPr>
            </a:pPr>
            <a:r>
              <a:rPr dirty="0"/>
              <a:t>Utilize class Activation mapping technique to highlight the importance of the image region for the neural network.</a:t>
            </a:r>
          </a:p>
        </p:txBody>
      </p:sp>
      <p:pic>
        <p:nvPicPr>
          <p:cNvPr id="197" name="이미지" descr="이미지"/>
          <p:cNvPicPr>
            <a:picLocks noChangeAspect="1"/>
          </p:cNvPicPr>
          <p:nvPr/>
        </p:nvPicPr>
        <p:blipFill>
          <a:blip r:embed="rId4"/>
          <a:stretch>
            <a:fillRect/>
          </a:stretch>
        </p:blipFill>
        <p:spPr>
          <a:xfrm>
            <a:off x="9064358" y="10366548"/>
            <a:ext cx="7835901" cy="33401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Method"/>
          <p:cNvSpPr txBox="1">
            <a:spLocks noGrp="1"/>
          </p:cNvSpPr>
          <p:nvPr>
            <p:ph type="title"/>
          </p:nvPr>
        </p:nvSpPr>
        <p:spPr>
          <a:prstGeom prst="rect">
            <a:avLst/>
          </a:prstGeom>
        </p:spPr>
        <p:txBody>
          <a:bodyPr/>
          <a:lstStyle/>
          <a:p>
            <a:r>
              <a:t>Method</a:t>
            </a:r>
          </a:p>
        </p:txBody>
      </p:sp>
      <p:sp>
        <p:nvSpPr>
          <p:cNvPr id="202" name="Text Preprocess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t>Text Preprocessing</a:t>
            </a:r>
          </a:p>
        </p:txBody>
      </p:sp>
      <p:sp>
        <p:nvSpPr>
          <p:cNvPr id="203" name="Text preprocessing includes tokenization, denoising, stop-word removal, lemmatization.…"/>
          <p:cNvSpPr txBox="1">
            <a:spLocks noGrp="1"/>
          </p:cNvSpPr>
          <p:nvPr>
            <p:ph type="body" idx="1"/>
          </p:nvPr>
        </p:nvSpPr>
        <p:spPr>
          <a:prstGeom prst="rect">
            <a:avLst/>
          </a:prstGeom>
        </p:spPr>
        <p:txBody>
          <a:bodyPr/>
          <a:lstStyle/>
          <a:p>
            <a:pPr marL="302894" indent="-302894" defTabSz="1292319">
              <a:spcBef>
                <a:spcPts val="2300"/>
              </a:spcBef>
              <a:defRPr sz="2384"/>
            </a:pPr>
            <a:r>
              <a:rPr dirty="0"/>
              <a:t>Text preprocessing includes tokenization, denoising, stop-word removal, lemmatization.</a:t>
            </a:r>
          </a:p>
          <a:p>
            <a:pPr marL="302894" indent="-302894" defTabSz="1292319">
              <a:spcBef>
                <a:spcPts val="2300"/>
              </a:spcBef>
              <a:defRPr sz="2384"/>
            </a:pPr>
            <a:r>
              <a:rPr dirty="0"/>
              <a:t>All text preprocessing steps were applied using the NLTK, which is a suite of text processing libraries.</a:t>
            </a:r>
          </a:p>
          <a:p>
            <a:pPr marL="625982" lvl="1" indent="-302894" defTabSz="1292319">
              <a:spcBef>
                <a:spcPts val="2300"/>
              </a:spcBef>
              <a:defRPr sz="2384" b="1"/>
            </a:pPr>
            <a:r>
              <a:rPr dirty="0"/>
              <a:t>Tokenization</a:t>
            </a:r>
          </a:p>
          <a:p>
            <a:pPr marL="949070" lvl="2" indent="-302894" defTabSz="1292319">
              <a:spcBef>
                <a:spcPts val="2300"/>
              </a:spcBef>
              <a:defRPr sz="2384"/>
            </a:pPr>
            <a:r>
              <a:rPr dirty="0"/>
              <a:t>Separating a stream of text into words, symbols, or other elements called tokens, and aims to explore the words in a sentence</a:t>
            </a:r>
          </a:p>
          <a:p>
            <a:pPr marL="625982" lvl="1" indent="-302894" defTabSz="1292319">
              <a:spcBef>
                <a:spcPts val="2300"/>
              </a:spcBef>
              <a:defRPr sz="2384" b="1"/>
            </a:pPr>
            <a:r>
              <a:rPr dirty="0"/>
              <a:t>Denoising</a:t>
            </a:r>
          </a:p>
          <a:p>
            <a:pPr marL="949070" lvl="2" indent="-302894" defTabSz="1292319">
              <a:spcBef>
                <a:spcPts val="2300"/>
              </a:spcBef>
              <a:defRPr sz="2384"/>
            </a:pPr>
            <a:r>
              <a:rPr dirty="0"/>
              <a:t>Tokens are standardized and cleaned by this step, which includes converting every term into a lower case and removing numbers, punctuation, and other special characters</a:t>
            </a:r>
          </a:p>
          <a:p>
            <a:pPr marL="625982" lvl="1" indent="-302894" defTabSz="1292319">
              <a:spcBef>
                <a:spcPts val="2300"/>
              </a:spcBef>
              <a:defRPr sz="2384" b="1"/>
            </a:pPr>
            <a:r>
              <a:rPr dirty="0"/>
              <a:t>Stop-word removal</a:t>
            </a:r>
          </a:p>
          <a:p>
            <a:pPr marL="949070" lvl="2" indent="-302894" defTabSz="1292319">
              <a:spcBef>
                <a:spcPts val="2300"/>
              </a:spcBef>
              <a:defRPr sz="2384"/>
            </a:pPr>
            <a:r>
              <a:rPr dirty="0"/>
              <a:t>Aims to drop frequently used stop-words and filler words(“um”, “ah”, “like”, “you know” ,.</a:t>
            </a:r>
            <a:r>
              <a:rPr dirty="0" err="1"/>
              <a:t>etc</a:t>
            </a:r>
            <a:r>
              <a:rPr dirty="0"/>
              <a:t>) that add no value to further analysis</a:t>
            </a:r>
          </a:p>
          <a:p>
            <a:pPr marL="949070" lvl="2" indent="-302894" defTabSz="1292319">
              <a:spcBef>
                <a:spcPts val="2300"/>
              </a:spcBef>
              <a:defRPr sz="2384"/>
            </a:pPr>
            <a:r>
              <a:rPr dirty="0"/>
              <a:t>Used USPTO patent stop-word list to identify and remove stop words from the obtained tokens.</a:t>
            </a:r>
          </a:p>
          <a:p>
            <a:pPr marL="625982" lvl="1" indent="-302894" defTabSz="1292319">
              <a:spcBef>
                <a:spcPts val="2300"/>
              </a:spcBef>
              <a:defRPr sz="2384" b="1"/>
            </a:pPr>
            <a:r>
              <a:rPr dirty="0"/>
              <a:t>lemmatization</a:t>
            </a:r>
          </a:p>
          <a:p>
            <a:pPr marL="949070" lvl="2" indent="-302894" defTabSz="1292319">
              <a:spcBef>
                <a:spcPts val="2300"/>
              </a:spcBef>
              <a:defRPr sz="2384"/>
            </a:pPr>
            <a:r>
              <a:rPr dirty="0"/>
              <a:t>All tokens are converted into their regularized forms to avoid multiple forms of the same word and thus reduce the index size</a:t>
            </a:r>
          </a:p>
          <a:p>
            <a:pPr marL="949070" lvl="2" indent="-302894" defTabSz="1292319">
              <a:spcBef>
                <a:spcPts val="2300"/>
              </a:spcBef>
              <a:defRPr sz="2384"/>
            </a:pPr>
            <a:r>
              <a:rPr dirty="0"/>
              <a:t>The operation is achieved by first utilizing a POS tagger to identify the types of tokens in a sentence and accordingly lemmatize them.</a:t>
            </a:r>
          </a:p>
          <a:p>
            <a:pPr marL="949070" lvl="2" indent="-302894" defTabSz="1292319">
              <a:spcBef>
                <a:spcPts val="2300"/>
              </a:spcBef>
              <a:defRPr sz="2384"/>
            </a:pPr>
            <a:r>
              <a:rPr dirty="0"/>
              <a:t>Ex) studying -&gt; study, (exception . When studying tagged as NOUN, remain studying)</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ACC521-8581-5DA3-9BDB-C536EC3CBDAF}"/>
              </a:ext>
            </a:extLst>
          </p:cNvPr>
          <p:cNvSpPr>
            <a:spLocks noGrp="1"/>
          </p:cNvSpPr>
          <p:nvPr>
            <p:ph type="title"/>
          </p:nvPr>
        </p:nvSpPr>
        <p:spPr/>
        <p:txBody>
          <a:bodyPr/>
          <a:lstStyle/>
          <a:p>
            <a:r>
              <a:rPr kumimoji="1" lang="en-US" altLang="ko-Kore-KR" dirty="0"/>
              <a:t>Method</a:t>
            </a:r>
            <a:endParaRPr kumimoji="1" lang="ko-Kore-KR" altLang="en-US" dirty="0"/>
          </a:p>
        </p:txBody>
      </p:sp>
      <p:sp>
        <p:nvSpPr>
          <p:cNvPr id="3" name="텍스트 개체 틀 2">
            <a:extLst>
              <a:ext uri="{FF2B5EF4-FFF2-40B4-BE49-F238E27FC236}">
                <a16:creationId xmlns:a16="http://schemas.microsoft.com/office/drawing/2014/main" id="{0FD9B59F-876E-7F55-EBF8-909B3879D270}"/>
              </a:ext>
            </a:extLst>
          </p:cNvPr>
          <p:cNvSpPr>
            <a:spLocks noGrp="1"/>
          </p:cNvSpPr>
          <p:nvPr>
            <p:ph type="body" sz="quarter" idx="21"/>
          </p:nvPr>
        </p:nvSpPr>
        <p:spPr/>
        <p:txBody>
          <a:bodyPr/>
          <a:lstStyle/>
          <a:p>
            <a:r>
              <a:rPr kumimoji="1" lang="en-US" altLang="ko-Kore-KR" dirty="0"/>
              <a:t>Text Feature Extraction</a:t>
            </a:r>
            <a:endParaRPr kumimoji="1" lang="ko-Kore-KR" altLang="en-US" dirty="0"/>
          </a:p>
        </p:txBody>
      </p:sp>
      <p:sp>
        <p:nvSpPr>
          <p:cNvPr id="4" name="텍스트 개체 틀 3">
            <a:extLst>
              <a:ext uri="{FF2B5EF4-FFF2-40B4-BE49-F238E27FC236}">
                <a16:creationId xmlns:a16="http://schemas.microsoft.com/office/drawing/2014/main" id="{2CE7DEDE-BE1D-D212-4F97-5511AB593985}"/>
              </a:ext>
            </a:extLst>
          </p:cNvPr>
          <p:cNvSpPr>
            <a:spLocks noGrp="1"/>
          </p:cNvSpPr>
          <p:nvPr>
            <p:ph type="body" idx="1"/>
          </p:nvPr>
        </p:nvSpPr>
        <p:spPr/>
        <p:txBody>
          <a:bodyPr/>
          <a:lstStyle/>
          <a:p>
            <a:r>
              <a:rPr kumimoji="1" lang="en-US" altLang="ko-Kore-KR" dirty="0"/>
              <a:t>To encode the textural information</a:t>
            </a:r>
          </a:p>
          <a:p>
            <a:pPr lvl="1"/>
            <a:r>
              <a:rPr kumimoji="1" lang="en-US" altLang="ko-Kore-KR" dirty="0"/>
              <a:t>TechNet pre-trained word embedding vectors to represent every single token.</a:t>
            </a:r>
          </a:p>
          <a:p>
            <a:pPr lvl="2"/>
            <a:r>
              <a:rPr kumimoji="1" lang="en-US" altLang="ko-Kore-KR" dirty="0"/>
              <a:t>TechNet is a semantic network consisting of words and phrases contained in patent titles and abstracts from the USPTO patent database</a:t>
            </a:r>
          </a:p>
          <a:p>
            <a:pPr lvl="2"/>
            <a:r>
              <a:rPr kumimoji="1" lang="en-US" altLang="ko-Kore-KR" dirty="0"/>
              <a:t>Also provides embedding vectors for technical terms.</a:t>
            </a:r>
          </a:p>
          <a:p>
            <a:pPr lvl="1"/>
            <a:r>
              <a:rPr kumimoji="1" lang="en-US" altLang="ko-Kore-KR" dirty="0"/>
              <a:t>Using TechNet, each word is converted into a 150-dimension vector as the input of the multimodal deep learning model</a:t>
            </a:r>
            <a:endParaRPr kumimoji="1" lang="ko-Kore-KR" altLang="en-US" dirty="0"/>
          </a:p>
        </p:txBody>
      </p:sp>
    </p:spTree>
    <p:extLst>
      <p:ext uri="{BB962C8B-B14F-4D97-AF65-F5344CB8AC3E}">
        <p14:creationId xmlns:p14="http://schemas.microsoft.com/office/powerpoint/2010/main" val="211669066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Method"/>
          <p:cNvSpPr txBox="1">
            <a:spLocks noGrp="1"/>
          </p:cNvSpPr>
          <p:nvPr>
            <p:ph type="title"/>
          </p:nvPr>
        </p:nvSpPr>
        <p:spPr>
          <a:xfrm>
            <a:off x="466897" y="974978"/>
            <a:ext cx="21971001" cy="1433164"/>
          </a:xfrm>
          <a:prstGeom prst="rect">
            <a:avLst/>
          </a:prstGeom>
        </p:spPr>
        <p:txBody>
          <a:bodyPr/>
          <a:lstStyle/>
          <a:p>
            <a:r>
              <a:t>Method</a:t>
            </a:r>
          </a:p>
        </p:txBody>
      </p:sp>
      <p:sp>
        <p:nvSpPr>
          <p:cNvPr id="208" name="Text learning module"/>
          <p:cNvSpPr txBox="1">
            <a:spLocks noGrp="1"/>
          </p:cNvSpPr>
          <p:nvPr>
            <p:ph type="body" idx="21"/>
          </p:nvPr>
        </p:nvSpPr>
        <p:spPr>
          <a:xfrm>
            <a:off x="466897" y="2268441"/>
            <a:ext cx="2197100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t>Text learning module </a:t>
            </a:r>
          </a:p>
        </p:txBody>
      </p:sp>
      <p:pic>
        <p:nvPicPr>
          <p:cNvPr id="209" name="이미지" descr="이미지"/>
          <p:cNvPicPr>
            <a:picLocks noChangeAspect="1"/>
          </p:cNvPicPr>
          <p:nvPr/>
        </p:nvPicPr>
        <p:blipFill>
          <a:blip r:embed="rId3"/>
          <a:srcRect l="3811"/>
          <a:stretch>
            <a:fillRect/>
          </a:stretch>
        </p:blipFill>
        <p:spPr>
          <a:xfrm>
            <a:off x="13389949" y="2200493"/>
            <a:ext cx="9105579" cy="3868191"/>
          </a:xfrm>
          <a:prstGeom prst="rect">
            <a:avLst/>
          </a:prstGeom>
          <a:ln w="12700">
            <a:miter lim="400000"/>
          </a:ln>
        </p:spPr>
      </p:pic>
      <p:pic>
        <p:nvPicPr>
          <p:cNvPr id="210" name="이미지" descr="이미지"/>
          <p:cNvPicPr>
            <a:picLocks noChangeAspect="1"/>
          </p:cNvPicPr>
          <p:nvPr/>
        </p:nvPicPr>
        <p:blipFill>
          <a:blip r:embed="rId4"/>
          <a:stretch>
            <a:fillRect/>
          </a:stretch>
        </p:blipFill>
        <p:spPr>
          <a:xfrm>
            <a:off x="10440007" y="2562927"/>
            <a:ext cx="3009901" cy="2628901"/>
          </a:xfrm>
          <a:prstGeom prst="rect">
            <a:avLst/>
          </a:prstGeom>
          <a:ln w="12700">
            <a:miter lim="400000"/>
          </a:ln>
        </p:spPr>
      </p:pic>
      <p:sp>
        <p:nvSpPr>
          <p:cNvPr id="211" name="Text Learning Notes…"/>
          <p:cNvSpPr txBox="1">
            <a:spLocks noGrp="1"/>
          </p:cNvSpPr>
          <p:nvPr>
            <p:ph type="body" sz="half" idx="1"/>
          </p:nvPr>
        </p:nvSpPr>
        <p:spPr>
          <a:xfrm>
            <a:off x="541013" y="3839834"/>
            <a:ext cx="10085521" cy="9186862"/>
          </a:xfrm>
          <a:prstGeom prst="rect">
            <a:avLst/>
          </a:prstGeom>
        </p:spPr>
        <p:txBody>
          <a:bodyPr/>
          <a:lstStyle/>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b="1" dirty="0"/>
              <a:t>Text Learning Notes</a:t>
            </a:r>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b="1"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b="1" dirty="0"/>
              <a:t>Maximum number of sentences : 25</a:t>
            </a:r>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b="1" dirty="0"/>
              <a:t>maximum number of words in a sentence : 10</a:t>
            </a:r>
          </a:p>
          <a:p>
            <a:pPr marL="0" lvl="1" indent="45720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err="1"/>
              <a:t>w_it</a:t>
            </a:r>
            <a:r>
              <a:rPr dirty="0"/>
              <a:t> with t∈ [1,T] represent the words in sentence </a:t>
            </a:r>
            <a:r>
              <a:rPr dirty="0" err="1"/>
              <a:t>i</a:t>
            </a: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b="1" dirty="0"/>
              <a:t>Encode textual information using </a:t>
            </a:r>
            <a:r>
              <a:rPr b="1" dirty="0" err="1"/>
              <a:t>techNet</a:t>
            </a:r>
            <a:r>
              <a:rPr b="1" dirty="0"/>
              <a:t> :</a:t>
            </a:r>
          </a:p>
          <a:p>
            <a:pPr marL="342900" lvl="1" indent="-342900" defTabSz="12700">
              <a:lnSpc>
                <a:spcPct val="100000"/>
              </a:lnSpc>
              <a:spcBef>
                <a:spcPts val="0"/>
              </a:spcBef>
              <a:buSzTx/>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TechNet pre-trained word embedding vectors to represent every single token.</a:t>
            </a:r>
          </a:p>
          <a:p>
            <a:pPr marL="342900" lvl="1" indent="-342900" defTabSz="12700">
              <a:lnSpc>
                <a:spcPct val="100000"/>
              </a:lnSpc>
              <a:spcBef>
                <a:spcPts val="0"/>
              </a:spcBef>
              <a:buSzTx/>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Using </a:t>
            </a:r>
            <a:r>
              <a:rPr dirty="0" err="1"/>
              <a:t>techNet</a:t>
            </a:r>
            <a:r>
              <a:rPr dirty="0"/>
              <a:t> layer, each word converted into 150 dimension vector </a:t>
            </a:r>
          </a:p>
          <a:p>
            <a:pPr marL="0" lvl="1" indent="45720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as the input of the multimodal deep learning model.</a:t>
            </a:r>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b="1" dirty="0"/>
              <a:t>Dimension of GRU : 128</a:t>
            </a:r>
          </a:p>
          <a:p>
            <a:pPr marL="0" lvl="1" indent="45720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In this case, as a combination of forward and backward GRUs, </a:t>
            </a:r>
          </a:p>
          <a:p>
            <a:pPr marL="0" lvl="1" indent="45720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Dimensions of both word and sentence feature vectors are 256.</a:t>
            </a:r>
          </a:p>
          <a:p>
            <a:pPr marL="0" lvl="1" indent="45720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endParaRPr dirty="0"/>
          </a:p>
          <a:p>
            <a:pPr marL="0" indent="0"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latin typeface="나눔스퀘어OTF ExtraBold"/>
                <a:ea typeface="나눔스퀘어OTF ExtraBold"/>
                <a:cs typeface="나눔스퀘어OTF ExtraBold"/>
                <a:sym typeface="나눔스퀘어OTF ExtraBold"/>
              </a:defRPr>
            </a:pPr>
            <a:r>
              <a:rPr dirty="0"/>
              <a:t>Through the training process, the derived document vector v contains hierarchical semantic information from both word-level and sentence-level structures in a technical document. Thus, we call it </a:t>
            </a:r>
            <a:r>
              <a:rPr dirty="0" err="1"/>
              <a:t>v_txt</a:t>
            </a:r>
            <a:r>
              <a:rPr dirty="0"/>
              <a:t> in the following section.</a:t>
            </a:r>
          </a:p>
        </p:txBody>
      </p:sp>
      <p:grpSp>
        <p:nvGrpSpPr>
          <p:cNvPr id="216" name="그룹화"/>
          <p:cNvGrpSpPr/>
          <p:nvPr/>
        </p:nvGrpSpPr>
        <p:grpSpPr>
          <a:xfrm>
            <a:off x="9792679" y="8814808"/>
            <a:ext cx="3319438" cy="2043457"/>
            <a:chOff x="221250" y="0"/>
            <a:chExt cx="3319436" cy="2043455"/>
          </a:xfrm>
        </p:grpSpPr>
        <p:pic>
          <p:nvPicPr>
            <p:cNvPr id="212" name="이미지" descr="이미지"/>
            <p:cNvPicPr>
              <a:picLocks noChangeAspect="1"/>
            </p:cNvPicPr>
            <p:nvPr/>
          </p:nvPicPr>
          <p:blipFill>
            <a:blip r:embed="rId5"/>
            <a:srcRect/>
            <a:stretch>
              <a:fillRect/>
            </a:stretch>
          </p:blipFill>
          <p:spPr>
            <a:xfrm>
              <a:off x="221250" y="0"/>
              <a:ext cx="3319438" cy="818696"/>
            </a:xfrm>
            <a:prstGeom prst="rect">
              <a:avLst/>
            </a:prstGeom>
            <a:ln w="12700" cap="flat">
              <a:noFill/>
              <a:miter lim="400000"/>
            </a:ln>
            <a:effectLst/>
          </p:spPr>
        </p:pic>
        <p:grpSp>
          <p:nvGrpSpPr>
            <p:cNvPr id="215" name="그룹화"/>
            <p:cNvGrpSpPr/>
            <p:nvPr/>
          </p:nvGrpSpPr>
          <p:grpSpPr>
            <a:xfrm>
              <a:off x="248652" y="844835"/>
              <a:ext cx="3049451" cy="1198621"/>
              <a:chOff x="0" y="0"/>
              <a:chExt cx="3049450" cy="1198619"/>
            </a:xfrm>
          </p:grpSpPr>
          <p:pic>
            <p:nvPicPr>
              <p:cNvPr id="213" name="이미지" descr="이미지"/>
              <p:cNvPicPr>
                <a:picLocks noChangeAspect="1"/>
              </p:cNvPicPr>
              <p:nvPr/>
            </p:nvPicPr>
            <p:blipFill>
              <a:blip r:embed="rId6"/>
              <a:stretch>
                <a:fillRect/>
              </a:stretch>
            </p:blipFill>
            <p:spPr>
              <a:xfrm>
                <a:off x="0" y="0"/>
                <a:ext cx="2804286" cy="416120"/>
              </a:xfrm>
              <a:prstGeom prst="rect">
                <a:avLst/>
              </a:prstGeom>
              <a:ln w="12700" cap="flat">
                <a:noFill/>
                <a:miter lim="400000"/>
              </a:ln>
              <a:effectLst/>
            </p:spPr>
          </p:pic>
          <p:pic>
            <p:nvPicPr>
              <p:cNvPr id="214" name="이미지" descr="이미지"/>
              <p:cNvPicPr>
                <a:picLocks noChangeAspect="1"/>
              </p:cNvPicPr>
              <p:nvPr/>
            </p:nvPicPr>
            <p:blipFill>
              <a:blip r:embed="rId7"/>
              <a:srcRect/>
              <a:stretch>
                <a:fillRect/>
              </a:stretch>
            </p:blipFill>
            <p:spPr>
              <a:xfrm>
                <a:off x="2093" y="361225"/>
                <a:ext cx="3047358" cy="837395"/>
              </a:xfrm>
              <a:prstGeom prst="rect">
                <a:avLst/>
              </a:prstGeom>
              <a:ln w="12700" cap="flat">
                <a:noFill/>
                <a:miter lim="400000"/>
              </a:ln>
              <a:effectLst/>
            </p:spPr>
          </p:pic>
        </p:grpSp>
      </p:grpSp>
      <p:pic>
        <p:nvPicPr>
          <p:cNvPr id="217" name="이미지" descr="이미지"/>
          <p:cNvPicPr>
            <a:picLocks noChangeAspect="1"/>
          </p:cNvPicPr>
          <p:nvPr/>
        </p:nvPicPr>
        <p:blipFill>
          <a:blip r:embed="rId8"/>
          <a:srcRect t="4499" b="4499"/>
          <a:stretch>
            <a:fillRect/>
          </a:stretch>
        </p:blipFill>
        <p:spPr>
          <a:xfrm>
            <a:off x="17202939" y="12146832"/>
            <a:ext cx="2514630" cy="1433164"/>
          </a:xfrm>
          <a:prstGeom prst="rect">
            <a:avLst/>
          </a:prstGeom>
          <a:ln w="25400">
            <a:solidFill>
              <a:srgbClr val="DCE0E7"/>
            </a:solidFill>
            <a:miter lim="400000"/>
          </a:ln>
        </p:spPr>
      </p:pic>
      <p:sp>
        <p:nvSpPr>
          <p:cNvPr id="218" name="Embedding layer + BGRU…"/>
          <p:cNvSpPr txBox="1"/>
          <p:nvPr/>
        </p:nvSpPr>
        <p:spPr>
          <a:xfrm>
            <a:off x="12704647" y="8632282"/>
            <a:ext cx="11539452" cy="4359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Embedding layer + BGRU  </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Input    : text with M sentences, and each sentences contain </a:t>
            </a:r>
            <a:r>
              <a:rPr dirty="0" err="1"/>
              <a:t>T_i</a:t>
            </a:r>
            <a:r>
              <a:rPr dirty="0"/>
              <a:t> words.</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Output : </a:t>
            </a:r>
            <a:r>
              <a:rPr dirty="0" err="1"/>
              <a:t>h_it</a:t>
            </a:r>
            <a:r>
              <a:rPr sz="1500" dirty="0"/>
              <a:t> (hidden state)</a:t>
            </a:r>
          </a:p>
          <a:p>
            <a:pPr lvl="1"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Attention Layer </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Input : </a:t>
            </a:r>
            <a:r>
              <a:rPr dirty="0" err="1"/>
              <a:t>h_it</a:t>
            </a:r>
            <a:endParaRPr dirty="0"/>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Output : </a:t>
            </a:r>
            <a:r>
              <a:rPr dirty="0" err="1"/>
              <a:t>s_i</a:t>
            </a:r>
            <a:r>
              <a:rPr dirty="0"/>
              <a:t> </a:t>
            </a:r>
            <a:r>
              <a:rPr sz="1500" dirty="0"/>
              <a:t>(sentence vector)</a:t>
            </a:r>
          </a:p>
          <a:p>
            <a:pPr lvl="1"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Another BGRU</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Input : </a:t>
            </a:r>
            <a:r>
              <a:rPr dirty="0" err="1"/>
              <a:t>s_i</a:t>
            </a:r>
            <a:r>
              <a:rPr dirty="0"/>
              <a:t> </a:t>
            </a:r>
            <a:r>
              <a:rPr sz="1500" dirty="0"/>
              <a:t>(sentence vectors)</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Output :</a:t>
            </a:r>
            <a:r>
              <a:rPr dirty="0" err="1"/>
              <a:t>h_i</a:t>
            </a:r>
            <a:r>
              <a:rPr dirty="0"/>
              <a:t> </a:t>
            </a:r>
            <a:r>
              <a:rPr sz="1500" dirty="0"/>
              <a:t>(hidden state)</a:t>
            </a:r>
          </a:p>
          <a:p>
            <a:pPr lvl="1"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Attention layer</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Input : </a:t>
            </a:r>
            <a:r>
              <a:rPr dirty="0" err="1"/>
              <a:t>h_i</a:t>
            </a:r>
            <a:r>
              <a:rPr dirty="0"/>
              <a:t> </a:t>
            </a:r>
            <a:r>
              <a:rPr sz="1500" dirty="0"/>
              <a:t>(hidden state)</a:t>
            </a:r>
          </a:p>
          <a:p>
            <a:pPr marL="840231" lvl="1" indent="-230631" algn="l" defTabSz="12700">
              <a:buSzPct val="123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16">
                <a:solidFill>
                  <a:srgbClr val="000000"/>
                </a:solidFill>
                <a:latin typeface="나눔스퀘어OTF ExtraBold"/>
                <a:ea typeface="나눔스퀘어OTF ExtraBold"/>
                <a:cs typeface="나눔스퀘어OTF ExtraBold"/>
                <a:sym typeface="나눔스퀘어OTF ExtraBold"/>
              </a:defRPr>
            </a:pPr>
            <a:r>
              <a:rPr dirty="0"/>
              <a:t>Output : v </a:t>
            </a:r>
            <a:r>
              <a:rPr sz="1500" dirty="0"/>
              <a:t>(document vector)</a:t>
            </a:r>
          </a:p>
        </p:txBody>
      </p:sp>
      <p:sp>
        <p:nvSpPr>
          <p:cNvPr id="219" name="직사각형"/>
          <p:cNvSpPr/>
          <p:nvPr/>
        </p:nvSpPr>
        <p:spPr>
          <a:xfrm>
            <a:off x="13159387" y="8683426"/>
            <a:ext cx="11229566" cy="2147197"/>
          </a:xfrm>
          <a:prstGeom prst="rect">
            <a:avLst/>
          </a:prstGeom>
          <a:ln w="25400">
            <a:solidFill>
              <a:srgbClr val="3CB9A5"/>
            </a:solidFill>
            <a:miter lim="400000"/>
          </a:ln>
        </p:spPr>
        <p:txBody>
          <a:bodyPr lIns="50800" tIns="50800" rIns="50800" bIns="50800" anchor="ctr"/>
          <a:lstStyle/>
          <a:p>
            <a:pPr defTabSz="825500">
              <a:defRPr sz="2300">
                <a:solidFill>
                  <a:srgbClr val="FFFFFF"/>
                </a:solidFill>
              </a:defRPr>
            </a:pPr>
            <a:endParaRPr/>
          </a:p>
        </p:txBody>
      </p:sp>
      <p:sp>
        <p:nvSpPr>
          <p:cNvPr id="220" name="25 sentence…"/>
          <p:cNvSpPr txBox="1"/>
          <p:nvPr/>
        </p:nvSpPr>
        <p:spPr>
          <a:xfrm>
            <a:off x="10104038" y="7263390"/>
            <a:ext cx="3405404" cy="534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100">
                <a:solidFill>
                  <a:srgbClr val="DC6E92"/>
                </a:solidFill>
              </a:defRPr>
            </a:pPr>
            <a:r>
              <a:t>25 sentence</a:t>
            </a:r>
          </a:p>
          <a:p>
            <a:pPr>
              <a:defRPr sz="1100">
                <a:solidFill>
                  <a:srgbClr val="DC6E92"/>
                </a:solidFill>
              </a:defRPr>
            </a:pPr>
            <a:r>
              <a:t>With 10 words in each sentences</a:t>
            </a:r>
          </a:p>
        </p:txBody>
      </p:sp>
      <p:sp>
        <p:nvSpPr>
          <p:cNvPr id="221" name="Embedding layer"/>
          <p:cNvSpPr txBox="1"/>
          <p:nvPr/>
        </p:nvSpPr>
        <p:spPr>
          <a:xfrm>
            <a:off x="12950360" y="6447345"/>
            <a:ext cx="2407428" cy="6604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2E2E57"/>
                </a:solidFill>
              </a:defRPr>
            </a:lvl1pPr>
          </a:lstStyle>
          <a:p>
            <a:r>
              <a:t>Embedding layer</a:t>
            </a:r>
          </a:p>
        </p:txBody>
      </p:sp>
      <p:sp>
        <p:nvSpPr>
          <p:cNvPr id="222" name="BGRU"/>
          <p:cNvSpPr txBox="1"/>
          <p:nvPr/>
        </p:nvSpPr>
        <p:spPr>
          <a:xfrm>
            <a:off x="15860127" y="6581000"/>
            <a:ext cx="967591" cy="39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2E2E57"/>
                </a:solidFill>
              </a:defRPr>
            </a:lvl1pPr>
          </a:lstStyle>
          <a:p>
            <a:r>
              <a:t>BGRU</a:t>
            </a:r>
          </a:p>
        </p:txBody>
      </p:sp>
      <p:sp>
        <p:nvSpPr>
          <p:cNvPr id="223" name="Attention"/>
          <p:cNvSpPr txBox="1"/>
          <p:nvPr/>
        </p:nvSpPr>
        <p:spPr>
          <a:xfrm>
            <a:off x="18133413" y="6515794"/>
            <a:ext cx="1449365" cy="393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2E2E57"/>
                </a:solidFill>
              </a:defRPr>
            </a:lvl1pPr>
          </a:lstStyle>
          <a:p>
            <a:r>
              <a:t>Attention</a:t>
            </a:r>
          </a:p>
        </p:txBody>
      </p:sp>
      <p:sp>
        <p:nvSpPr>
          <p:cNvPr id="224" name="BGRU"/>
          <p:cNvSpPr txBox="1"/>
          <p:nvPr/>
        </p:nvSpPr>
        <p:spPr>
          <a:xfrm>
            <a:off x="19994541" y="6515794"/>
            <a:ext cx="967590" cy="393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2E2E57"/>
                </a:solidFill>
              </a:defRPr>
            </a:lvl1pPr>
          </a:lstStyle>
          <a:p>
            <a:r>
              <a:t>BGRU</a:t>
            </a:r>
          </a:p>
        </p:txBody>
      </p:sp>
      <p:grpSp>
        <p:nvGrpSpPr>
          <p:cNvPr id="230" name="그룹화"/>
          <p:cNvGrpSpPr/>
          <p:nvPr/>
        </p:nvGrpSpPr>
        <p:grpSpPr>
          <a:xfrm>
            <a:off x="14048943" y="7091864"/>
            <a:ext cx="7935266" cy="934780"/>
            <a:chOff x="0" y="0"/>
            <a:chExt cx="7935264" cy="934778"/>
          </a:xfrm>
        </p:grpSpPr>
        <p:sp>
          <p:nvSpPr>
            <p:cNvPr id="225" name="직사각형"/>
            <p:cNvSpPr/>
            <p:nvPr/>
          </p:nvSpPr>
          <p:spPr>
            <a:xfrm>
              <a:off x="0" y="0"/>
              <a:ext cx="210264" cy="934779"/>
            </a:xfrm>
            <a:prstGeom prst="rect">
              <a:avLst/>
            </a:prstGeom>
            <a:solidFill>
              <a:srgbClr val="EEB394"/>
            </a:solidFill>
            <a:ln w="12700" cap="flat">
              <a:noFill/>
              <a:miter lim="400000"/>
            </a:ln>
            <a:effectLst/>
          </p:spPr>
          <p:txBody>
            <a:bodyPr wrap="square" lIns="50800" tIns="50800" rIns="50800" bIns="50800" numCol="1" anchor="ctr">
              <a:noAutofit/>
            </a:bodyPr>
            <a:lstStyle/>
            <a:p>
              <a:pPr defTabSz="825500">
                <a:defRPr sz="2300">
                  <a:solidFill>
                    <a:srgbClr val="FFFFFF"/>
                  </a:solidFill>
                </a:defRPr>
              </a:pPr>
              <a:endParaRPr/>
            </a:p>
          </p:txBody>
        </p:sp>
        <p:sp>
          <p:nvSpPr>
            <p:cNvPr id="226" name="직사각형"/>
            <p:cNvSpPr/>
            <p:nvPr/>
          </p:nvSpPr>
          <p:spPr>
            <a:xfrm>
              <a:off x="2189846" y="0"/>
              <a:ext cx="210264" cy="934779"/>
            </a:xfrm>
            <a:prstGeom prst="rect">
              <a:avLst/>
            </a:prstGeom>
            <a:solidFill>
              <a:srgbClr val="3466A7"/>
            </a:solidFill>
            <a:ln w="12700" cap="flat">
              <a:noFill/>
              <a:miter lim="400000"/>
            </a:ln>
            <a:effectLst/>
          </p:spPr>
          <p:txBody>
            <a:bodyPr wrap="square" lIns="50800" tIns="50800" rIns="50800" bIns="50800" numCol="1" anchor="ctr">
              <a:noAutofit/>
            </a:bodyPr>
            <a:lstStyle/>
            <a:p>
              <a:pPr defTabSz="825500">
                <a:defRPr sz="2300">
                  <a:solidFill>
                    <a:srgbClr val="FFFFFF"/>
                  </a:solidFill>
                </a:defRPr>
              </a:pPr>
              <a:endParaRPr/>
            </a:p>
          </p:txBody>
        </p:sp>
        <p:sp>
          <p:nvSpPr>
            <p:cNvPr id="227" name="직사각형"/>
            <p:cNvSpPr/>
            <p:nvPr/>
          </p:nvSpPr>
          <p:spPr>
            <a:xfrm>
              <a:off x="4704019" y="0"/>
              <a:ext cx="210265" cy="934779"/>
            </a:xfrm>
            <a:prstGeom prst="rect">
              <a:avLst/>
            </a:prstGeom>
            <a:solidFill>
              <a:srgbClr val="70B2DA"/>
            </a:solidFill>
            <a:ln w="12700" cap="flat">
              <a:noFill/>
              <a:miter lim="400000"/>
            </a:ln>
            <a:effectLst/>
          </p:spPr>
          <p:txBody>
            <a:bodyPr wrap="square" lIns="50800" tIns="50800" rIns="50800" bIns="50800" numCol="1" anchor="ctr">
              <a:noAutofit/>
            </a:bodyPr>
            <a:lstStyle/>
            <a:p>
              <a:pPr defTabSz="825500">
                <a:defRPr sz="2300">
                  <a:solidFill>
                    <a:srgbClr val="FFFFFF"/>
                  </a:solidFill>
                </a:defRPr>
              </a:pPr>
              <a:endParaRPr/>
            </a:p>
          </p:txBody>
        </p:sp>
        <p:sp>
          <p:nvSpPr>
            <p:cNvPr id="228" name="직사각형"/>
            <p:cNvSpPr/>
            <p:nvPr/>
          </p:nvSpPr>
          <p:spPr>
            <a:xfrm>
              <a:off x="6324258" y="0"/>
              <a:ext cx="210265" cy="934779"/>
            </a:xfrm>
            <a:prstGeom prst="rect">
              <a:avLst/>
            </a:prstGeom>
            <a:solidFill>
              <a:srgbClr val="3466A7"/>
            </a:solidFill>
            <a:ln w="12700" cap="flat">
              <a:noFill/>
              <a:miter lim="400000"/>
            </a:ln>
            <a:effectLst/>
          </p:spPr>
          <p:txBody>
            <a:bodyPr wrap="square" lIns="50800" tIns="50800" rIns="50800" bIns="50800" numCol="1" anchor="ctr">
              <a:noAutofit/>
            </a:bodyPr>
            <a:lstStyle/>
            <a:p>
              <a:pPr defTabSz="825500">
                <a:defRPr sz="2300">
                  <a:solidFill>
                    <a:srgbClr val="FFFFFF"/>
                  </a:solidFill>
                </a:defRPr>
              </a:pPr>
              <a:endParaRPr/>
            </a:p>
          </p:txBody>
        </p:sp>
        <p:sp>
          <p:nvSpPr>
            <p:cNvPr id="229" name="직사각형"/>
            <p:cNvSpPr/>
            <p:nvPr/>
          </p:nvSpPr>
          <p:spPr>
            <a:xfrm>
              <a:off x="7725001" y="0"/>
              <a:ext cx="210264" cy="934779"/>
            </a:xfrm>
            <a:prstGeom prst="rect">
              <a:avLst/>
            </a:prstGeom>
            <a:solidFill>
              <a:srgbClr val="70B2DA"/>
            </a:solidFill>
            <a:ln w="12700" cap="flat">
              <a:noFill/>
              <a:miter lim="400000"/>
            </a:ln>
            <a:effectLst/>
          </p:spPr>
          <p:txBody>
            <a:bodyPr wrap="square" lIns="50800" tIns="50800" rIns="50800" bIns="50800" numCol="1" anchor="ctr">
              <a:noAutofit/>
            </a:bodyPr>
            <a:lstStyle/>
            <a:p>
              <a:pPr defTabSz="825500">
                <a:defRPr sz="2300">
                  <a:solidFill>
                    <a:srgbClr val="FFFFFF"/>
                  </a:solidFill>
                </a:defRPr>
              </a:pPr>
              <a:endParaRPr/>
            </a:p>
          </p:txBody>
        </p:sp>
      </p:grpSp>
      <p:sp>
        <p:nvSpPr>
          <p:cNvPr id="231" name="Attention"/>
          <p:cNvSpPr txBox="1"/>
          <p:nvPr/>
        </p:nvSpPr>
        <p:spPr>
          <a:xfrm>
            <a:off x="21154394" y="6515794"/>
            <a:ext cx="1449365" cy="393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2E2E57"/>
                </a:solidFill>
              </a:defRPr>
            </a:lvl1pPr>
          </a:lstStyle>
          <a:p>
            <a:r>
              <a:t>Attention</a:t>
            </a:r>
          </a:p>
        </p:txBody>
      </p:sp>
      <p:sp>
        <p:nvSpPr>
          <p:cNvPr id="232" name="직사각형"/>
          <p:cNvSpPr/>
          <p:nvPr/>
        </p:nvSpPr>
        <p:spPr>
          <a:xfrm>
            <a:off x="13872883" y="7016105"/>
            <a:ext cx="5189693" cy="1086299"/>
          </a:xfrm>
          <a:prstGeom prst="rect">
            <a:avLst/>
          </a:prstGeom>
          <a:ln w="25400">
            <a:solidFill>
              <a:srgbClr val="3CB9A5"/>
            </a:solidFill>
            <a:miter lim="400000"/>
          </a:ln>
        </p:spPr>
        <p:txBody>
          <a:bodyPr lIns="50800" tIns="50800" rIns="50800" bIns="50800" anchor="ctr"/>
          <a:lstStyle/>
          <a:p>
            <a:pPr defTabSz="825500">
              <a:defRPr sz="2300">
                <a:solidFill>
                  <a:srgbClr val="FFFFFF"/>
                </a:solidFill>
              </a:defRPr>
            </a:pPr>
            <a:endParaRPr/>
          </a:p>
        </p:txBody>
      </p:sp>
      <p:sp>
        <p:nvSpPr>
          <p:cNvPr id="233" name="Sentence Encoder"/>
          <p:cNvSpPr txBox="1"/>
          <p:nvPr/>
        </p:nvSpPr>
        <p:spPr>
          <a:xfrm>
            <a:off x="13980365" y="8302998"/>
            <a:ext cx="2570522" cy="393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3CB9A5"/>
                </a:solidFill>
              </a:defRPr>
            </a:lvl1pPr>
          </a:lstStyle>
          <a:p>
            <a:r>
              <a:t>Sentence Encoder</a:t>
            </a:r>
          </a:p>
        </p:txBody>
      </p:sp>
      <p:sp>
        <p:nvSpPr>
          <p:cNvPr id="234" name="Hidden state h_it"/>
          <p:cNvSpPr txBox="1"/>
          <p:nvPr/>
        </p:nvSpPr>
        <p:spPr>
          <a:xfrm>
            <a:off x="16148014" y="6487526"/>
            <a:ext cx="2561633" cy="2086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a:lvl1pPr>
          </a:lstStyle>
          <a:p>
            <a:r>
              <a:t>Hidden state h_it</a:t>
            </a:r>
          </a:p>
        </p:txBody>
      </p:sp>
      <p:sp>
        <p:nvSpPr>
          <p:cNvPr id="235" name="Sentence vector…"/>
          <p:cNvSpPr txBox="1"/>
          <p:nvPr/>
        </p:nvSpPr>
        <p:spPr>
          <a:xfrm>
            <a:off x="18373418" y="6835251"/>
            <a:ext cx="2561633" cy="1390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100"/>
            </a:pPr>
            <a:r>
              <a:t>Sentence vector</a:t>
            </a:r>
          </a:p>
          <a:p>
            <a:pPr>
              <a:defRPr sz="1100"/>
            </a:pPr>
            <a:r>
              <a:t>S_i</a:t>
            </a:r>
          </a:p>
        </p:txBody>
      </p:sp>
      <p:sp>
        <p:nvSpPr>
          <p:cNvPr id="236" name="Hidden state…"/>
          <p:cNvSpPr txBox="1"/>
          <p:nvPr/>
        </p:nvSpPr>
        <p:spPr>
          <a:xfrm>
            <a:off x="19853795" y="6835251"/>
            <a:ext cx="2561633" cy="1390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100"/>
            </a:pPr>
            <a:r>
              <a:t>Hidden state</a:t>
            </a:r>
          </a:p>
          <a:p>
            <a:pPr>
              <a:defRPr sz="1100"/>
            </a:pPr>
            <a:r>
              <a:t>H_i</a:t>
            </a:r>
          </a:p>
        </p:txBody>
      </p:sp>
      <p:sp>
        <p:nvSpPr>
          <p:cNvPr id="237" name="Document vector…"/>
          <p:cNvSpPr txBox="1"/>
          <p:nvPr/>
        </p:nvSpPr>
        <p:spPr>
          <a:xfrm>
            <a:off x="21348218" y="6835251"/>
            <a:ext cx="2561633" cy="1390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100"/>
            </a:pPr>
            <a:r>
              <a:t>Document vector</a:t>
            </a:r>
          </a:p>
          <a:p>
            <a:pPr>
              <a:defRPr sz="1100"/>
            </a:pPr>
            <a:r>
              <a:t>v_txt</a:t>
            </a:r>
          </a:p>
        </p:txBody>
      </p:sp>
      <p:pic>
        <p:nvPicPr>
          <p:cNvPr id="238" name="선 선" descr="선 선"/>
          <p:cNvPicPr>
            <a:picLocks/>
          </p:cNvPicPr>
          <p:nvPr/>
        </p:nvPicPr>
        <p:blipFill>
          <a:blip r:embed="rId9"/>
          <a:stretch>
            <a:fillRect/>
          </a:stretch>
        </p:blipFill>
        <p:spPr>
          <a:xfrm>
            <a:off x="14008310" y="7457332"/>
            <a:ext cx="2203136" cy="146739"/>
          </a:xfrm>
          <a:prstGeom prst="rect">
            <a:avLst/>
          </a:prstGeom>
        </p:spPr>
      </p:pic>
      <p:pic>
        <p:nvPicPr>
          <p:cNvPr id="240" name="선 선" descr="선 선"/>
          <p:cNvPicPr>
            <a:picLocks/>
          </p:cNvPicPr>
          <p:nvPr/>
        </p:nvPicPr>
        <p:blipFill>
          <a:blip r:embed="rId10"/>
          <a:stretch>
            <a:fillRect/>
          </a:stretch>
        </p:blipFill>
        <p:spPr>
          <a:xfrm>
            <a:off x="16163641" y="7457332"/>
            <a:ext cx="426946" cy="146739"/>
          </a:xfrm>
          <a:prstGeom prst="rect">
            <a:avLst/>
          </a:prstGeom>
        </p:spPr>
      </p:pic>
      <p:pic>
        <p:nvPicPr>
          <p:cNvPr id="242" name="선 선" descr="선 선"/>
          <p:cNvPicPr>
            <a:picLocks/>
          </p:cNvPicPr>
          <p:nvPr/>
        </p:nvPicPr>
        <p:blipFill>
          <a:blip r:embed="rId11"/>
          <a:stretch>
            <a:fillRect/>
          </a:stretch>
        </p:blipFill>
        <p:spPr>
          <a:xfrm>
            <a:off x="18256541" y="7457332"/>
            <a:ext cx="893501" cy="146739"/>
          </a:xfrm>
          <a:prstGeom prst="rect">
            <a:avLst/>
          </a:prstGeom>
        </p:spPr>
      </p:pic>
      <p:pic>
        <p:nvPicPr>
          <p:cNvPr id="244" name="선 선" descr="선 선"/>
          <p:cNvPicPr>
            <a:picLocks/>
          </p:cNvPicPr>
          <p:nvPr/>
        </p:nvPicPr>
        <p:blipFill>
          <a:blip r:embed="rId10"/>
          <a:stretch>
            <a:fillRect/>
          </a:stretch>
        </p:blipFill>
        <p:spPr>
          <a:xfrm>
            <a:off x="20320349" y="7457332"/>
            <a:ext cx="426946" cy="146739"/>
          </a:xfrm>
          <a:prstGeom prst="rect">
            <a:avLst/>
          </a:prstGeom>
        </p:spPr>
      </p:pic>
      <p:pic>
        <p:nvPicPr>
          <p:cNvPr id="246" name="선 선" descr="선 선"/>
          <p:cNvPicPr>
            <a:picLocks/>
          </p:cNvPicPr>
          <p:nvPr/>
        </p:nvPicPr>
        <p:blipFill>
          <a:blip r:embed="rId10"/>
          <a:stretch>
            <a:fillRect/>
          </a:stretch>
        </p:blipFill>
        <p:spPr>
          <a:xfrm>
            <a:off x="21667432" y="7457332"/>
            <a:ext cx="426945" cy="146739"/>
          </a:xfrm>
          <a:prstGeom prst="rect">
            <a:avLst/>
          </a:prstGeom>
        </p:spPr>
      </p:pic>
      <p:pic>
        <p:nvPicPr>
          <p:cNvPr id="248" name="이미지" descr="이미지"/>
          <p:cNvPicPr>
            <a:picLocks noChangeAspect="1"/>
          </p:cNvPicPr>
          <p:nvPr/>
        </p:nvPicPr>
        <p:blipFill>
          <a:blip r:embed="rId12"/>
          <a:srcRect t="490" b="490"/>
          <a:stretch>
            <a:fillRect/>
          </a:stretch>
        </p:blipFill>
        <p:spPr>
          <a:xfrm>
            <a:off x="17857900" y="9573537"/>
            <a:ext cx="2540001" cy="1459771"/>
          </a:xfrm>
          <a:prstGeom prst="rect">
            <a:avLst/>
          </a:prstGeom>
          <a:ln w="25400">
            <a:solidFill>
              <a:srgbClr val="DCE0E7"/>
            </a:solidFill>
            <a:miter lim="400000"/>
          </a:ln>
        </p:spPr>
      </p:pic>
      <p:pic>
        <p:nvPicPr>
          <p:cNvPr id="249" name="이미지" descr="이미지"/>
          <p:cNvPicPr>
            <a:picLocks noChangeAspect="1"/>
          </p:cNvPicPr>
          <p:nvPr/>
        </p:nvPicPr>
        <p:blipFill>
          <a:blip r:embed="rId13"/>
          <a:srcRect t="3268" b="3268"/>
          <a:stretch>
            <a:fillRect/>
          </a:stretch>
        </p:blipFill>
        <p:spPr>
          <a:xfrm>
            <a:off x="17290494" y="11087991"/>
            <a:ext cx="2367579" cy="1003921"/>
          </a:xfrm>
          <a:prstGeom prst="rect">
            <a:avLst/>
          </a:prstGeom>
          <a:ln w="25400">
            <a:solidFill>
              <a:srgbClr val="DCE0E7"/>
            </a:solidFill>
            <a:miter lim="400000"/>
          </a:ln>
        </p:spPr>
      </p:pic>
      <p:sp>
        <p:nvSpPr>
          <p:cNvPr id="250" name="“TechNet” encoding"/>
          <p:cNvSpPr txBox="1"/>
          <p:nvPr/>
        </p:nvSpPr>
        <p:spPr>
          <a:xfrm>
            <a:off x="12197718" y="7062416"/>
            <a:ext cx="1830134"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2E2E57"/>
                </a:solidFill>
              </a:defRPr>
            </a:lvl1pPr>
          </a:lstStyle>
          <a:p>
            <a:r>
              <a:t>“TechNet” encoding</a:t>
            </a:r>
          </a:p>
        </p:txBody>
      </p:sp>
      <p:pic>
        <p:nvPicPr>
          <p:cNvPr id="251" name="선 선" descr="선 선"/>
          <p:cNvPicPr>
            <a:picLocks/>
          </p:cNvPicPr>
          <p:nvPr/>
        </p:nvPicPr>
        <p:blipFill>
          <a:blip r:embed="rId14"/>
          <a:stretch>
            <a:fillRect/>
          </a:stretch>
        </p:blipFill>
        <p:spPr>
          <a:xfrm>
            <a:off x="12777383" y="7457332"/>
            <a:ext cx="1253749" cy="146739"/>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Method"/>
          <p:cNvSpPr txBox="1">
            <a:spLocks noGrp="1"/>
          </p:cNvSpPr>
          <p:nvPr>
            <p:ph type="title"/>
          </p:nvPr>
        </p:nvSpPr>
        <p:spPr>
          <a:prstGeom prst="rect">
            <a:avLst/>
          </a:prstGeom>
        </p:spPr>
        <p:txBody>
          <a:bodyPr/>
          <a:lstStyle/>
          <a:p>
            <a:r>
              <a:t>Method</a:t>
            </a:r>
          </a:p>
        </p:txBody>
      </p:sp>
      <p:sp>
        <p:nvSpPr>
          <p:cNvPr id="257" name="Image and text fusion learning"/>
          <p:cNvSpPr txBox="1">
            <a:spLocks noGrp="1"/>
          </p:cNvSpPr>
          <p:nvPr>
            <p:ph type="body" idx="21"/>
          </p:nvPr>
        </p:nvSpPr>
        <p:spPr>
          <a:xfrm>
            <a:off x="1206500" y="2355185"/>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t>Image and text fusion learning</a:t>
            </a:r>
          </a:p>
        </p:txBody>
      </p:sp>
      <p:sp>
        <p:nvSpPr>
          <p:cNvPr id="258" name="Text feature v_txt and image feature v_img are fused and jointly trained via several fully connected layers and stepwise concatenation operations.…"/>
          <p:cNvSpPr txBox="1">
            <a:spLocks noGrp="1"/>
          </p:cNvSpPr>
          <p:nvPr>
            <p:ph type="body" sz="half" idx="1"/>
          </p:nvPr>
        </p:nvSpPr>
        <p:spPr>
          <a:xfrm>
            <a:off x="1206500" y="3309651"/>
            <a:ext cx="13615652" cy="8256012"/>
          </a:xfrm>
          <a:prstGeom prst="rect">
            <a:avLst/>
          </a:prstGeom>
        </p:spPr>
        <p:txBody>
          <a:bodyPr/>
          <a:lstStyle/>
          <a:p>
            <a:pPr marL="365759" indent="-365759" defTabSz="1560536">
              <a:spcBef>
                <a:spcPts val="2800"/>
              </a:spcBef>
              <a:defRPr sz="2880"/>
            </a:pPr>
            <a:r>
              <a:t>Text feature v_txt and image feature v_img are fused and jointly trained via several fully connected layers and stepwise concatenation operations.</a:t>
            </a:r>
          </a:p>
          <a:p>
            <a:pPr marL="365759" indent="-365759" defTabSz="1560536">
              <a:spcBef>
                <a:spcPts val="2800"/>
              </a:spcBef>
              <a:defRPr sz="2880"/>
            </a:pPr>
            <a:r>
              <a:t>The fully connected and concatenated layers at the end of the model are designed to form a hierarchical learning structure to enable hierarchical classification</a:t>
            </a:r>
          </a:p>
          <a:p>
            <a:pPr marL="365759" indent="-365759" defTabSz="1560536">
              <a:spcBef>
                <a:spcPts val="2800"/>
              </a:spcBef>
              <a:defRPr sz="2880"/>
            </a:pPr>
            <a:endParaRPr/>
          </a:p>
          <a:p>
            <a:pPr marL="365759" indent="-365759" defTabSz="1560536">
              <a:spcBef>
                <a:spcPts val="2800"/>
              </a:spcBef>
              <a:defRPr sz="2880"/>
            </a:pPr>
            <a:endParaRPr/>
          </a:p>
          <a:p>
            <a:pPr marL="365759" indent="-365759" defTabSz="1560536">
              <a:spcBef>
                <a:spcPts val="2800"/>
              </a:spcBef>
              <a:defRPr sz="2880"/>
            </a:pPr>
            <a:r>
              <a:t>Softmax is softmax activation function, and p_l1 is predicted probability vector for the first-level category.</a:t>
            </a:r>
          </a:p>
          <a:p>
            <a:pPr marL="365759" indent="-365759" defTabSz="1560536">
              <a:spcBef>
                <a:spcPts val="2800"/>
              </a:spcBef>
              <a:defRPr sz="2880"/>
            </a:pPr>
            <a:r>
              <a:t>Similarly, the second-level and third-level classification are similar to the above eq.</a:t>
            </a:r>
          </a:p>
          <a:p>
            <a:pPr marL="365759" indent="-365759" defTabSz="1560536">
              <a:spcBef>
                <a:spcPts val="2800"/>
              </a:spcBef>
              <a:defRPr sz="2880"/>
            </a:pPr>
            <a:r>
              <a:t>Categorical cross-entropy is used as the training loss : L = </a:t>
            </a:r>
          </a:p>
          <a:p>
            <a:pPr marL="365759" indent="-365759" defTabSz="1560536">
              <a:spcBef>
                <a:spcPts val="2800"/>
              </a:spcBef>
              <a:defRPr sz="2880"/>
            </a:pPr>
            <a:r>
              <a:t>Each of the three tasks has an independent loss, the overall loss for TechDoc is</a:t>
            </a:r>
          </a:p>
        </p:txBody>
      </p:sp>
      <p:pic>
        <p:nvPicPr>
          <p:cNvPr id="260" name="이미지" descr="이미지"/>
          <p:cNvPicPr>
            <a:picLocks noChangeAspect="1"/>
          </p:cNvPicPr>
          <p:nvPr/>
        </p:nvPicPr>
        <p:blipFill>
          <a:blip r:embed="rId3"/>
          <a:stretch>
            <a:fillRect/>
          </a:stretch>
        </p:blipFill>
        <p:spPr>
          <a:xfrm>
            <a:off x="6817645" y="5260210"/>
            <a:ext cx="4800601" cy="2108201"/>
          </a:xfrm>
          <a:prstGeom prst="rect">
            <a:avLst/>
          </a:prstGeom>
          <a:ln w="12700">
            <a:miter lim="400000"/>
          </a:ln>
        </p:spPr>
      </p:pic>
      <p:pic>
        <p:nvPicPr>
          <p:cNvPr id="261" name="이미지" descr="이미지"/>
          <p:cNvPicPr>
            <a:picLocks noChangeAspect="1"/>
          </p:cNvPicPr>
          <p:nvPr/>
        </p:nvPicPr>
        <p:blipFill>
          <a:blip r:embed="rId4"/>
          <a:stretch>
            <a:fillRect/>
          </a:stretch>
        </p:blipFill>
        <p:spPr>
          <a:xfrm>
            <a:off x="10433049" y="11046883"/>
            <a:ext cx="4381501" cy="850901"/>
          </a:xfrm>
          <a:prstGeom prst="rect">
            <a:avLst/>
          </a:prstGeom>
          <a:ln w="12700">
            <a:miter lim="400000"/>
          </a:ln>
        </p:spPr>
      </p:pic>
      <p:pic>
        <p:nvPicPr>
          <p:cNvPr id="262" name="이미지" descr="이미지"/>
          <p:cNvPicPr>
            <a:picLocks noChangeAspect="1"/>
          </p:cNvPicPr>
          <p:nvPr/>
        </p:nvPicPr>
        <p:blipFill>
          <a:blip r:embed="rId5"/>
          <a:stretch>
            <a:fillRect/>
          </a:stretch>
        </p:blipFill>
        <p:spPr>
          <a:xfrm>
            <a:off x="8413749" y="11963399"/>
            <a:ext cx="8420101" cy="1320801"/>
          </a:xfrm>
          <a:prstGeom prst="rect">
            <a:avLst/>
          </a:prstGeom>
          <a:ln w="12700">
            <a:miter lim="400000"/>
          </a:ln>
        </p:spPr>
      </p:pic>
      <p:sp>
        <p:nvSpPr>
          <p:cNvPr id="263" name="Fusion training Notes…"/>
          <p:cNvSpPr txBox="1"/>
          <p:nvPr/>
        </p:nvSpPr>
        <p:spPr>
          <a:xfrm>
            <a:off x="15369314" y="1195896"/>
            <a:ext cx="8128516" cy="223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Fusion training Notes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The system contains 8 sections, 122 classes, and 622  subclasses.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sections : level 1</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classes : level 2</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subclasses : level 3</a:t>
            </a:r>
          </a:p>
        </p:txBody>
      </p:sp>
      <p:pic>
        <p:nvPicPr>
          <p:cNvPr id="264" name="이미지" descr="이미지"/>
          <p:cNvPicPr>
            <a:picLocks noChangeAspect="1"/>
          </p:cNvPicPr>
          <p:nvPr/>
        </p:nvPicPr>
        <p:blipFill>
          <a:blip r:embed="rId6"/>
          <a:stretch>
            <a:fillRect/>
          </a:stretch>
        </p:blipFill>
        <p:spPr>
          <a:xfrm>
            <a:off x="15436570" y="3305770"/>
            <a:ext cx="8420101" cy="7104460"/>
          </a:xfrm>
          <a:prstGeom prst="rect">
            <a:avLst/>
          </a:prstGeom>
          <a:ln w="12700">
            <a:miter lim="400000"/>
          </a:ln>
        </p:spPr>
      </p:pic>
      <p:pic>
        <p:nvPicPr>
          <p:cNvPr id="2" name="그림 1">
            <a:extLst>
              <a:ext uri="{FF2B5EF4-FFF2-40B4-BE49-F238E27FC236}">
                <a16:creationId xmlns:a16="http://schemas.microsoft.com/office/drawing/2014/main" id="{A46D5CE8-7E13-202C-5F15-1E4B33C2FFA7}"/>
              </a:ext>
            </a:extLst>
          </p:cNvPr>
          <p:cNvPicPr>
            <a:picLocks noChangeAspect="1"/>
          </p:cNvPicPr>
          <p:nvPr/>
        </p:nvPicPr>
        <p:blipFill>
          <a:blip r:embed="rId7"/>
          <a:stretch>
            <a:fillRect/>
          </a:stretch>
        </p:blipFill>
        <p:spPr>
          <a:xfrm>
            <a:off x="11512550" y="9787699"/>
            <a:ext cx="1358900" cy="48260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Method"/>
          <p:cNvSpPr txBox="1">
            <a:spLocks noGrp="1"/>
          </p:cNvSpPr>
          <p:nvPr>
            <p:ph type="title"/>
          </p:nvPr>
        </p:nvSpPr>
        <p:spPr>
          <a:xfrm>
            <a:off x="22843" y="152400"/>
            <a:ext cx="21971001" cy="1433164"/>
          </a:xfrm>
          <a:prstGeom prst="rect">
            <a:avLst/>
          </a:prstGeom>
        </p:spPr>
        <p:txBody>
          <a:bodyPr/>
          <a:lstStyle/>
          <a:p>
            <a:r>
              <a:t>Method</a:t>
            </a:r>
          </a:p>
        </p:txBody>
      </p:sp>
      <p:sp>
        <p:nvSpPr>
          <p:cNvPr id="269" name="Image, text and network fusion learning"/>
          <p:cNvSpPr txBox="1">
            <a:spLocks noGrp="1"/>
          </p:cNvSpPr>
          <p:nvPr>
            <p:ph type="body" idx="21"/>
          </p:nvPr>
        </p:nvSpPr>
        <p:spPr>
          <a:xfrm>
            <a:off x="22843" y="1308105"/>
            <a:ext cx="21971001" cy="9347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500"/>
            </a:lvl1pPr>
          </a:lstStyle>
          <a:p>
            <a:r>
              <a:t>Image, text and network fusion learning</a:t>
            </a:r>
          </a:p>
        </p:txBody>
      </p:sp>
      <p:sp>
        <p:nvSpPr>
          <p:cNvPr id="270" name="Training to the step in the previous steps has derived fused feature (containing both image and text information) vectors for individual technical documents.…"/>
          <p:cNvSpPr txBox="1">
            <a:spLocks noGrp="1"/>
          </p:cNvSpPr>
          <p:nvPr>
            <p:ph type="body" idx="1"/>
          </p:nvPr>
        </p:nvSpPr>
        <p:spPr>
          <a:xfrm>
            <a:off x="22843" y="2262571"/>
            <a:ext cx="21971001" cy="8256012"/>
          </a:xfrm>
          <a:prstGeom prst="rect">
            <a:avLst/>
          </a:prstGeom>
        </p:spPr>
        <p:txBody>
          <a:bodyPr>
            <a:noAutofit/>
          </a:bodyPr>
          <a:lstStyle/>
          <a:p>
            <a:pPr marL="411479" indent="-411479" defTabSz="1755604">
              <a:lnSpc>
                <a:spcPct val="100000"/>
              </a:lnSpc>
              <a:spcBef>
                <a:spcPts val="2500"/>
              </a:spcBef>
              <a:defRPr sz="2520"/>
            </a:pPr>
            <a:r>
              <a:rPr sz="2400" dirty="0">
                <a:latin typeface="+mn-ea"/>
              </a:rPr>
              <a:t>Training to the step in the previous steps has derived fused feature (containing both image and text information) vectors for individual technical documents.</a:t>
            </a:r>
          </a:p>
          <a:p>
            <a:pPr marL="850391" lvl="1" indent="-411480" defTabSz="1755604">
              <a:lnSpc>
                <a:spcPct val="100000"/>
              </a:lnSpc>
              <a:spcBef>
                <a:spcPts val="2500"/>
              </a:spcBef>
              <a:defRPr sz="2520"/>
            </a:pPr>
            <a:r>
              <a:rPr sz="2400" dirty="0">
                <a:latin typeface="+mn-ea"/>
              </a:rPr>
              <a:t>These</a:t>
            </a:r>
            <a:r>
              <a:rPr sz="2400" dirty="0">
                <a:solidFill>
                  <a:srgbClr val="DC6E92"/>
                </a:solidFill>
                <a:latin typeface="+mn-ea"/>
              </a:rPr>
              <a:t> vectors are then used as node features, </a:t>
            </a:r>
            <a:r>
              <a:rPr sz="2400" dirty="0">
                <a:latin typeface="+mn-ea"/>
              </a:rPr>
              <a:t>together with the network structure of the relations among documents, for the network fusion learning via GNN training.</a:t>
            </a:r>
          </a:p>
          <a:p>
            <a:pPr marL="411479" indent="-411479" defTabSz="1755604">
              <a:lnSpc>
                <a:spcPct val="100000"/>
              </a:lnSpc>
              <a:spcBef>
                <a:spcPts val="2500"/>
              </a:spcBef>
              <a:defRPr sz="2520"/>
            </a:pPr>
            <a:r>
              <a:rPr sz="2400" dirty="0" err="1">
                <a:latin typeface="+mn-ea"/>
              </a:rPr>
              <a:t>GraphSAGE</a:t>
            </a:r>
            <a:r>
              <a:rPr sz="2400" dirty="0">
                <a:latin typeface="+mn-ea"/>
              </a:rPr>
              <a:t> model</a:t>
            </a:r>
          </a:p>
          <a:p>
            <a:pPr marL="850391" lvl="1" indent="-411480" defTabSz="1755604">
              <a:lnSpc>
                <a:spcPct val="100000"/>
              </a:lnSpc>
              <a:spcBef>
                <a:spcPts val="2500"/>
              </a:spcBef>
              <a:defRPr sz="2520"/>
            </a:pPr>
            <a:r>
              <a:rPr sz="2400" dirty="0">
                <a:latin typeface="+mn-ea"/>
              </a:rPr>
              <a:t>An inductive technique that </a:t>
            </a:r>
            <a:r>
              <a:rPr sz="2400" dirty="0">
                <a:solidFill>
                  <a:srgbClr val="DC6E92"/>
                </a:solidFill>
                <a:latin typeface="+mn-ea"/>
              </a:rPr>
              <a:t>allows us to make predictions for unseen nodes</a:t>
            </a:r>
            <a:r>
              <a:rPr sz="2400" dirty="0">
                <a:latin typeface="+mn-ea"/>
              </a:rPr>
              <a:t>, without the need to re-train the embedding model.</a:t>
            </a:r>
          </a:p>
          <a:p>
            <a:pPr marL="850391" lvl="1" indent="-411480" defTabSz="1755604">
              <a:lnSpc>
                <a:spcPct val="100000"/>
              </a:lnSpc>
              <a:spcBef>
                <a:spcPts val="2500"/>
              </a:spcBef>
              <a:defRPr sz="2520"/>
            </a:pPr>
            <a:r>
              <a:rPr sz="2400" dirty="0">
                <a:latin typeface="+mn-ea"/>
              </a:rPr>
              <a:t>The network learning module learns</a:t>
            </a:r>
            <a:r>
              <a:rPr sz="2400" dirty="0">
                <a:solidFill>
                  <a:srgbClr val="DC6E92"/>
                </a:solidFill>
                <a:latin typeface="+mn-ea"/>
              </a:rPr>
              <a:t> both inter-document relational information and intrinsic document features through aggregating neighboring node attributes</a:t>
            </a:r>
            <a:r>
              <a:rPr sz="2400" dirty="0">
                <a:latin typeface="+mn-ea"/>
              </a:rPr>
              <a:t>.</a:t>
            </a:r>
          </a:p>
          <a:p>
            <a:pPr marL="850391" lvl="1" indent="-411480" defTabSz="1755604">
              <a:lnSpc>
                <a:spcPct val="100000"/>
              </a:lnSpc>
              <a:spcBef>
                <a:spcPts val="2500"/>
              </a:spcBef>
              <a:defRPr sz="2520"/>
            </a:pPr>
            <a:r>
              <a:rPr sz="2400" dirty="0">
                <a:latin typeface="+mn-ea"/>
              </a:rPr>
              <a:t>The </a:t>
            </a:r>
            <a:r>
              <a:rPr sz="2400" dirty="0">
                <a:solidFill>
                  <a:srgbClr val="DC6E92"/>
                </a:solidFill>
                <a:latin typeface="+mn-ea"/>
              </a:rPr>
              <a:t>aggregation parameters are learned by encouraging document pairs co-</a:t>
            </a:r>
            <a:r>
              <a:rPr sz="2400" dirty="0" err="1">
                <a:solidFill>
                  <a:srgbClr val="DC6E92"/>
                </a:solidFill>
                <a:latin typeface="+mn-ea"/>
              </a:rPr>
              <a:t>occuring</a:t>
            </a:r>
            <a:r>
              <a:rPr sz="2400" dirty="0">
                <a:solidFill>
                  <a:srgbClr val="DC6E92"/>
                </a:solidFill>
                <a:latin typeface="+mn-ea"/>
              </a:rPr>
              <a:t> in short random walks to have similar representations.</a:t>
            </a:r>
          </a:p>
          <a:p>
            <a:pPr marL="850391" lvl="1" indent="-411480" defTabSz="1755604">
              <a:lnSpc>
                <a:spcPct val="100000"/>
              </a:lnSpc>
              <a:spcBef>
                <a:spcPts val="2500"/>
              </a:spcBef>
              <a:defRPr sz="2520"/>
            </a:pPr>
            <a:r>
              <a:rPr sz="2400" dirty="0">
                <a:latin typeface="+mn-ea"/>
              </a:rPr>
              <a:t>Then for each document, the network learning module can encode nodes into new vectors considering all three types of information</a:t>
            </a:r>
          </a:p>
          <a:p>
            <a:pPr marL="850391" lvl="1" indent="-411480" defTabSz="1755604">
              <a:lnSpc>
                <a:spcPct val="100000"/>
              </a:lnSpc>
              <a:spcBef>
                <a:spcPts val="2500"/>
              </a:spcBef>
              <a:defRPr sz="2520"/>
            </a:pPr>
            <a:r>
              <a:rPr sz="2400" dirty="0">
                <a:latin typeface="+mn-ea"/>
              </a:rPr>
              <a:t>Finally, a fully connected layer is used to make final label predictions, followed by the </a:t>
            </a:r>
            <a:r>
              <a:rPr sz="2400" dirty="0" err="1">
                <a:latin typeface="+mn-ea"/>
              </a:rPr>
              <a:t>GraphSAGE</a:t>
            </a:r>
            <a:r>
              <a:rPr sz="2400" dirty="0">
                <a:latin typeface="+mn-ea"/>
              </a:rPr>
              <a:t> layers.</a:t>
            </a:r>
          </a:p>
          <a:p>
            <a:pPr marL="850391" lvl="1" indent="-411480" defTabSz="1755604">
              <a:lnSpc>
                <a:spcPct val="100000"/>
              </a:lnSpc>
              <a:spcBef>
                <a:spcPts val="2500"/>
              </a:spcBef>
              <a:defRPr sz="2520"/>
            </a:pPr>
            <a:r>
              <a:rPr sz="2400" dirty="0">
                <a:latin typeface="+mn-ea"/>
              </a:rPr>
              <a:t>Categorical cross-entropy is used as the training loss.</a:t>
            </a:r>
          </a:p>
          <a:p>
            <a:pPr marL="1289304" lvl="2" indent="-411480" defTabSz="1755604">
              <a:lnSpc>
                <a:spcPct val="100000"/>
              </a:lnSpc>
              <a:spcBef>
                <a:spcPts val="2500"/>
              </a:spcBef>
              <a:defRPr sz="2520"/>
            </a:pPr>
            <a:r>
              <a:rPr sz="2400" dirty="0">
                <a:latin typeface="+mn-ea"/>
              </a:rPr>
              <a:t>So can use the derived node features at three different levels to construct separate GNN models to perform classification tasks at different levels.</a:t>
            </a:r>
          </a:p>
        </p:txBody>
      </p:sp>
      <p:pic>
        <p:nvPicPr>
          <p:cNvPr id="271" name="이미지" descr="이미지"/>
          <p:cNvPicPr>
            <a:picLocks noChangeAspect="1"/>
          </p:cNvPicPr>
          <p:nvPr/>
        </p:nvPicPr>
        <p:blipFill>
          <a:blip r:embed="rId3"/>
          <a:stretch>
            <a:fillRect/>
          </a:stretch>
        </p:blipFill>
        <p:spPr>
          <a:xfrm>
            <a:off x="6901467" y="10015022"/>
            <a:ext cx="10581066" cy="368071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B6D98D-C8D2-E6AF-9A57-3D64C8E7DFED}"/>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4" name="텍스트 개체 틀 3">
            <a:extLst>
              <a:ext uri="{FF2B5EF4-FFF2-40B4-BE49-F238E27FC236}">
                <a16:creationId xmlns:a16="http://schemas.microsoft.com/office/drawing/2014/main" id="{C446A85D-E527-E8EB-53E6-778AF6E7D1C3}"/>
              </a:ext>
            </a:extLst>
          </p:cNvPr>
          <p:cNvSpPr>
            <a:spLocks noGrp="1"/>
          </p:cNvSpPr>
          <p:nvPr>
            <p:ph type="body" idx="1"/>
          </p:nvPr>
        </p:nvSpPr>
        <p:spPr/>
        <p:txBody>
          <a:bodyPr>
            <a:normAutofit fontScale="62500" lnSpcReduction="20000"/>
          </a:bodyPr>
          <a:lstStyle/>
          <a:p>
            <a:r>
              <a:rPr lang="en" altLang="ko-Kore-KR" b="0" i="0" dirty="0">
                <a:effectLst/>
                <a:latin typeface="Söhne"/>
              </a:rPr>
              <a:t>Different from most other GNN methods that are </a:t>
            </a:r>
            <a:r>
              <a:rPr lang="en" altLang="ko-Kore-KR" b="0" i="0" dirty="0" err="1">
                <a:effectLst/>
                <a:latin typeface="Söhne"/>
              </a:rPr>
              <a:t>transductive</a:t>
            </a:r>
            <a:r>
              <a:rPr lang="en" altLang="ko-Kore-KR" b="0" i="0" dirty="0">
                <a:effectLst/>
                <a:latin typeface="Söhne"/>
              </a:rPr>
              <a:t> and make predictions on a single fixed graph, </a:t>
            </a:r>
          </a:p>
          <a:p>
            <a:r>
              <a:rPr lang="en" altLang="ko-Kore-KR" b="0" i="0" dirty="0" err="1">
                <a:effectLst/>
                <a:latin typeface="Söhne"/>
              </a:rPr>
              <a:t>GraphSAGE</a:t>
            </a:r>
            <a:r>
              <a:rPr lang="en" altLang="ko-Kore-KR" b="0" i="0" dirty="0">
                <a:effectLst/>
                <a:latin typeface="Söhne"/>
              </a:rPr>
              <a:t> is an inductive technique that allows us to make predictions for unseen nodes, without the need to re-train the embedding model. </a:t>
            </a:r>
          </a:p>
          <a:p>
            <a:r>
              <a:rPr lang="en" altLang="ko-Kore-KR" b="0" i="0" dirty="0">
                <a:effectLst/>
                <a:latin typeface="Söhne"/>
              </a:rPr>
              <a:t>As illustrated in Fig, </a:t>
            </a:r>
          </a:p>
          <a:p>
            <a:pPr lvl="1"/>
            <a:r>
              <a:rPr lang="en" altLang="ko-Kore-KR" b="0" i="0" dirty="0">
                <a:effectLst/>
                <a:latin typeface="Söhne"/>
              </a:rPr>
              <a:t>the network learning module learns both inter-document relational information and intrinsic document features through aggregating neighboring node attributes.</a:t>
            </a:r>
          </a:p>
          <a:p>
            <a:r>
              <a:rPr lang="en" altLang="ko-Kore-KR" b="0" i="0" dirty="0">
                <a:effectLst/>
                <a:latin typeface="Söhne"/>
              </a:rPr>
              <a:t> The aggregation parameters are learned by encouraging document pairs cooccurring in short random walks to have similar representations. </a:t>
            </a:r>
          </a:p>
          <a:p>
            <a:r>
              <a:rPr lang="en" altLang="ko-Kore-KR" b="0" i="0" dirty="0">
                <a:effectLst/>
                <a:latin typeface="Söhne"/>
              </a:rPr>
              <a:t>Then for each document, the network learning module can encode nodes into new vectors considering all three types of information. </a:t>
            </a:r>
          </a:p>
          <a:p>
            <a:r>
              <a:rPr lang="en" altLang="ko-Kore-KR" b="0" i="0" dirty="0">
                <a:effectLst/>
                <a:latin typeface="Söhne"/>
              </a:rPr>
              <a:t>Finally, a fully connected layer is used to make final label predictions, followed by the </a:t>
            </a:r>
            <a:r>
              <a:rPr lang="en" altLang="ko-Kore-KR" b="0" i="0" dirty="0" err="1">
                <a:effectLst/>
                <a:latin typeface="Söhne"/>
              </a:rPr>
              <a:t>GraphSAGE</a:t>
            </a:r>
            <a:r>
              <a:rPr lang="en" altLang="ko-Kore-KR" b="0" i="0" dirty="0">
                <a:effectLst/>
                <a:latin typeface="Söhne"/>
              </a:rPr>
              <a:t> layers. </a:t>
            </a:r>
          </a:p>
          <a:p>
            <a:r>
              <a:rPr lang="en" altLang="ko-Kore-KR" b="0" i="0" dirty="0">
                <a:effectLst/>
                <a:latin typeface="Söhne"/>
              </a:rPr>
              <a:t>Categorical cross-entropy is used as the training loss. </a:t>
            </a:r>
          </a:p>
          <a:p>
            <a:r>
              <a:rPr lang="en" altLang="ko-Kore-KR" b="0" i="0" dirty="0">
                <a:effectLst/>
                <a:latin typeface="Söhne"/>
              </a:rPr>
              <a:t>It is noteworthy that we can use the derived node features at three different levels to construct separate GNN models to perform classification tasks at different levels.</a:t>
            </a:r>
            <a:endParaRPr kumimoji="1" lang="ko-Kore-KR" altLang="en-US" dirty="0"/>
          </a:p>
        </p:txBody>
      </p:sp>
      <p:pic>
        <p:nvPicPr>
          <p:cNvPr id="5" name="그림 4">
            <a:extLst>
              <a:ext uri="{FF2B5EF4-FFF2-40B4-BE49-F238E27FC236}">
                <a16:creationId xmlns:a16="http://schemas.microsoft.com/office/drawing/2014/main" id="{C119E6FB-6923-060B-6750-0FEDB3F9C99E}"/>
              </a:ext>
            </a:extLst>
          </p:cNvPr>
          <p:cNvPicPr>
            <a:picLocks noChangeAspect="1"/>
          </p:cNvPicPr>
          <p:nvPr/>
        </p:nvPicPr>
        <p:blipFill>
          <a:blip r:embed="rId3"/>
          <a:stretch>
            <a:fillRect/>
          </a:stretch>
        </p:blipFill>
        <p:spPr>
          <a:xfrm>
            <a:off x="14321735" y="11873"/>
            <a:ext cx="10062265" cy="3296823"/>
          </a:xfrm>
          <a:prstGeom prst="rect">
            <a:avLst/>
          </a:prstGeom>
        </p:spPr>
      </p:pic>
    </p:spTree>
    <p:extLst>
      <p:ext uri="{BB962C8B-B14F-4D97-AF65-F5344CB8AC3E}">
        <p14:creationId xmlns:p14="http://schemas.microsoft.com/office/powerpoint/2010/main" val="34769752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Introduction"/>
          <p:cNvSpPr txBox="1">
            <a:spLocks noGrp="1"/>
          </p:cNvSpPr>
          <p:nvPr>
            <p:ph type="title"/>
          </p:nvPr>
        </p:nvSpPr>
        <p:spPr>
          <a:prstGeom prst="rect">
            <a:avLst/>
          </a:prstGeom>
        </p:spPr>
        <p:txBody>
          <a:bodyPr/>
          <a:lstStyle/>
          <a:p>
            <a:r>
              <a:t>Introduction</a:t>
            </a:r>
          </a:p>
        </p:txBody>
      </p:sp>
      <p:sp>
        <p:nvSpPr>
          <p:cNvPr id="162" name="슬라이드 부제"/>
          <p:cNvSpPr txBox="1">
            <a:spLocks noGrp="1"/>
          </p:cNvSpPr>
          <p:nvPr>
            <p:ph type="body" idx="21"/>
          </p:nvPr>
        </p:nvSpPr>
        <p:spPr>
          <a:prstGeom prst="rect">
            <a:avLst/>
          </a:prstGeom>
        </p:spPr>
        <p:txBody>
          <a:bodyPr/>
          <a:lstStyle/>
          <a:p>
            <a:endParaRPr/>
          </a:p>
        </p:txBody>
      </p:sp>
      <p:sp>
        <p:nvSpPr>
          <p:cNvPr id="163" name="Background…"/>
          <p:cNvSpPr txBox="1">
            <a:spLocks noGrp="1"/>
          </p:cNvSpPr>
          <p:nvPr>
            <p:ph type="body" idx="1"/>
          </p:nvPr>
        </p:nvSpPr>
        <p:spPr>
          <a:xfrm>
            <a:off x="1206500" y="3352326"/>
            <a:ext cx="21971000" cy="8256012"/>
          </a:xfrm>
          <a:prstGeom prst="rect">
            <a:avLst/>
          </a:prstGeom>
        </p:spPr>
        <p:txBody>
          <a:bodyPr/>
          <a:lstStyle/>
          <a:p>
            <a:pPr marL="497205" indent="-497205" defTabSz="2121354">
              <a:spcBef>
                <a:spcPts val="3900"/>
              </a:spcBef>
              <a:defRPr sz="3915"/>
            </a:pPr>
            <a:r>
              <a:rPr dirty="0">
                <a:latin typeface="+mn-lt"/>
              </a:rPr>
              <a:t>Background</a:t>
            </a:r>
          </a:p>
          <a:p>
            <a:pPr marL="1027557" lvl="1" indent="-497205" defTabSz="2121354">
              <a:spcBef>
                <a:spcPts val="3900"/>
              </a:spcBef>
              <a:defRPr sz="3915"/>
            </a:pPr>
            <a:r>
              <a:rPr dirty="0">
                <a:latin typeface="+mn-lt"/>
              </a:rPr>
              <a:t>Increasing various types of technical documents</a:t>
            </a:r>
          </a:p>
          <a:p>
            <a:pPr marL="1027557" lvl="1" indent="-497205" defTabSz="2121354">
              <a:spcBef>
                <a:spcPts val="3900"/>
              </a:spcBef>
              <a:defRPr sz="3915"/>
            </a:pPr>
            <a:r>
              <a:rPr dirty="0">
                <a:latin typeface="+mn-lt"/>
              </a:rPr>
              <a:t>Spend a lot of time to obtain a related document input for engineers work and make decisions based on such materials</a:t>
            </a:r>
          </a:p>
          <a:p>
            <a:pPr marL="1027557" lvl="1" indent="-497205" defTabSz="2121354">
              <a:spcBef>
                <a:spcPts val="3900"/>
              </a:spcBef>
              <a:defRPr sz="3915"/>
            </a:pPr>
            <a:r>
              <a:rPr dirty="0">
                <a:latin typeface="+mn-lt"/>
              </a:rPr>
              <a:t>Well organized tech documents classification enables engineers to retrieve and reuse documents more easily</a:t>
            </a:r>
          </a:p>
          <a:p>
            <a:pPr marL="497205" indent="-497205" defTabSz="2121354">
              <a:spcBef>
                <a:spcPts val="3900"/>
              </a:spcBef>
              <a:defRPr sz="3915"/>
            </a:pPr>
            <a:r>
              <a:rPr dirty="0">
                <a:latin typeface="+mn-lt"/>
              </a:rPr>
              <a:t>Traditional methods, KNN , SVM are not scalable and are incapable of classifying documents</a:t>
            </a:r>
          </a:p>
          <a:p>
            <a:pPr marL="1027557" lvl="1" indent="-497205" defTabSz="2121354">
              <a:spcBef>
                <a:spcPts val="3900"/>
              </a:spcBef>
              <a:defRPr sz="3915"/>
            </a:pPr>
            <a:r>
              <a:rPr dirty="0">
                <a:latin typeface="+mn-lt"/>
              </a:rPr>
              <a:t>They focus on textual information and applied various NLP techniques</a:t>
            </a:r>
          </a:p>
          <a:p>
            <a:pPr marL="1027557" lvl="1" indent="-497205" defTabSz="2121354">
              <a:spcBef>
                <a:spcPts val="3900"/>
              </a:spcBef>
              <a:defRPr sz="3915"/>
            </a:pPr>
            <a:r>
              <a:rPr dirty="0">
                <a:latin typeface="+mn-lt"/>
              </a:rPr>
              <a:t>Current systems is insufficiently </a:t>
            </a:r>
            <a:r>
              <a:rPr dirty="0" err="1">
                <a:latin typeface="+mn-lt"/>
              </a:rPr>
              <a:t>rliable</a:t>
            </a:r>
            <a:r>
              <a:rPr dirty="0">
                <a:latin typeface="+mn-lt"/>
              </a:rPr>
              <a:t> for real-world applications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92B710-1282-C426-1140-EF5173DB61BC}"/>
              </a:ext>
            </a:extLst>
          </p:cNvPr>
          <p:cNvSpPr>
            <a:spLocks noGrp="1"/>
          </p:cNvSpPr>
          <p:nvPr>
            <p:ph type="title"/>
          </p:nvPr>
        </p:nvSpPr>
        <p:spPr/>
        <p:txBody>
          <a:bodyPr/>
          <a:lstStyle/>
          <a:p>
            <a:endParaRPr kumimoji="1" lang="ko-Kore-KR" altLang="en-US"/>
          </a:p>
        </p:txBody>
      </p:sp>
      <p:sp>
        <p:nvSpPr>
          <p:cNvPr id="3" name="텍스트 개체 틀 2">
            <a:extLst>
              <a:ext uri="{FF2B5EF4-FFF2-40B4-BE49-F238E27FC236}">
                <a16:creationId xmlns:a16="http://schemas.microsoft.com/office/drawing/2014/main" id="{24D20695-E079-7FD6-A4D5-5C84B6BAA785}"/>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6BD0465C-2453-F1F6-6F96-10215135182F}"/>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295046726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F0BB64-EC12-0BE2-12B7-24819249934A}"/>
              </a:ext>
            </a:extLst>
          </p:cNvPr>
          <p:cNvSpPr>
            <a:spLocks noGrp="1"/>
          </p:cNvSpPr>
          <p:nvPr>
            <p:ph type="title"/>
          </p:nvPr>
        </p:nvSpPr>
        <p:spPr/>
        <p:txBody>
          <a:bodyPr/>
          <a:lstStyle/>
          <a:p>
            <a:endParaRPr kumimoji="1" lang="ko-Kore-KR" altLang="en-US" dirty="0"/>
          </a:p>
        </p:txBody>
      </p:sp>
      <p:sp>
        <p:nvSpPr>
          <p:cNvPr id="3" name="텍스트 개체 틀 2">
            <a:extLst>
              <a:ext uri="{FF2B5EF4-FFF2-40B4-BE49-F238E27FC236}">
                <a16:creationId xmlns:a16="http://schemas.microsoft.com/office/drawing/2014/main" id="{8AD55F21-A312-8B45-BD9B-9397E0101BE4}"/>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F1696679-D931-6934-E3E9-30D3EB3BB53C}"/>
              </a:ext>
            </a:extLst>
          </p:cNvPr>
          <p:cNvSpPr>
            <a:spLocks noGrp="1"/>
          </p:cNvSpPr>
          <p:nvPr>
            <p:ph type="body" idx="1"/>
          </p:nvPr>
        </p:nvSpPr>
        <p:spPr/>
        <p:txBody>
          <a:bodyPr/>
          <a:lstStyle/>
          <a:p>
            <a:endParaRPr kumimoji="1" lang="ko-Kore-KR" altLang="en-US"/>
          </a:p>
        </p:txBody>
      </p:sp>
      <p:pic>
        <p:nvPicPr>
          <p:cNvPr id="5" name="그림 4">
            <a:extLst>
              <a:ext uri="{FF2B5EF4-FFF2-40B4-BE49-F238E27FC236}">
                <a16:creationId xmlns:a16="http://schemas.microsoft.com/office/drawing/2014/main" id="{68A12E2D-4C3E-7E88-1433-28DCF188BAF0}"/>
              </a:ext>
            </a:extLst>
          </p:cNvPr>
          <p:cNvPicPr>
            <a:picLocks noChangeAspect="1"/>
          </p:cNvPicPr>
          <p:nvPr/>
        </p:nvPicPr>
        <p:blipFill>
          <a:blip r:embed="rId3"/>
          <a:stretch>
            <a:fillRect/>
          </a:stretch>
        </p:blipFill>
        <p:spPr>
          <a:xfrm>
            <a:off x="5160016" y="8480286"/>
            <a:ext cx="14346805" cy="4399249"/>
          </a:xfrm>
          <a:prstGeom prst="rect">
            <a:avLst/>
          </a:prstGeom>
        </p:spPr>
      </p:pic>
    </p:spTree>
    <p:extLst>
      <p:ext uri="{BB962C8B-B14F-4D97-AF65-F5344CB8AC3E}">
        <p14:creationId xmlns:p14="http://schemas.microsoft.com/office/powerpoint/2010/main" val="256488929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A95FBB-3031-9E63-71E2-962FD63C6B36}"/>
              </a:ext>
            </a:extLst>
          </p:cNvPr>
          <p:cNvSpPr>
            <a:spLocks noGrp="1"/>
          </p:cNvSpPr>
          <p:nvPr>
            <p:ph type="title"/>
          </p:nvPr>
        </p:nvSpPr>
        <p:spPr/>
        <p:txBody>
          <a:bodyPr/>
          <a:lstStyle/>
          <a:p>
            <a:r>
              <a:rPr kumimoji="1" lang="en-US" altLang="ko-Kore-KR" dirty="0"/>
              <a:t>20230515</a:t>
            </a:r>
            <a:endParaRPr kumimoji="1" lang="ko-Kore-KR" altLang="en-US" dirty="0"/>
          </a:p>
        </p:txBody>
      </p:sp>
    </p:spTree>
    <p:extLst>
      <p:ext uri="{BB962C8B-B14F-4D97-AF65-F5344CB8AC3E}">
        <p14:creationId xmlns:p14="http://schemas.microsoft.com/office/powerpoint/2010/main" val="38281420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F59C20-BBFC-8054-F110-75A24997778C}"/>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B8F8C2D4-7ADA-38C9-F59B-3B4DDEC6B8E2}"/>
              </a:ext>
            </a:extLst>
          </p:cNvPr>
          <p:cNvSpPr>
            <a:spLocks noGrp="1"/>
          </p:cNvSpPr>
          <p:nvPr>
            <p:ph type="body" sz="quarter" idx="21"/>
          </p:nvPr>
        </p:nvSpPr>
        <p:spPr/>
        <p:txBody>
          <a:bodyPr/>
          <a:lstStyle/>
          <a:p>
            <a:r>
              <a:rPr kumimoji="1" lang="en-US" altLang="ko-Kore-KR" dirty="0"/>
              <a:t>General GNN framework</a:t>
            </a:r>
            <a:endParaRPr kumimoji="1" lang="ko-Kore-KR" altLang="en-US" dirty="0"/>
          </a:p>
        </p:txBody>
      </p:sp>
      <p:sp>
        <p:nvSpPr>
          <p:cNvPr id="4" name="텍스트 개체 틀 3">
            <a:extLst>
              <a:ext uri="{FF2B5EF4-FFF2-40B4-BE49-F238E27FC236}">
                <a16:creationId xmlns:a16="http://schemas.microsoft.com/office/drawing/2014/main" id="{DC8A2072-1CF7-CE37-56D1-F86F61725425}"/>
              </a:ext>
            </a:extLst>
          </p:cNvPr>
          <p:cNvSpPr>
            <a:spLocks noGrp="1"/>
          </p:cNvSpPr>
          <p:nvPr>
            <p:ph type="body" idx="1"/>
          </p:nvPr>
        </p:nvSpPr>
        <p:spPr>
          <a:xfrm>
            <a:off x="1206500" y="3309651"/>
            <a:ext cx="17046528" cy="8256012"/>
          </a:xfrm>
        </p:spPr>
        <p:txBody>
          <a:bodyPr>
            <a:normAutofit fontScale="85000" lnSpcReduction="20000"/>
          </a:bodyPr>
          <a:lstStyle/>
          <a:p>
            <a:r>
              <a:rPr kumimoji="1" lang="en-US" altLang="ko-Kore-KR" dirty="0"/>
              <a:t>GNN layer</a:t>
            </a:r>
          </a:p>
          <a:p>
            <a:pPr lvl="1"/>
            <a:r>
              <a:rPr kumimoji="1" lang="en-US" altLang="ko-Kore-KR" dirty="0"/>
              <a:t>Message + aggregation is the key to determine which type of graph it is.</a:t>
            </a:r>
          </a:p>
          <a:p>
            <a:r>
              <a:rPr kumimoji="1" lang="en-US" altLang="ko-Kore-KR" dirty="0"/>
              <a:t>Message computation</a:t>
            </a:r>
          </a:p>
          <a:p>
            <a:pPr lvl="1"/>
            <a:r>
              <a:rPr kumimoji="1" lang="en" altLang="ko-KR" dirty="0"/>
              <a:t>Transform each node's </a:t>
            </a:r>
            <a:r>
              <a:rPr kumimoji="1" lang="en" altLang="ko-KR" dirty="0" err="1"/>
              <a:t>informations</a:t>
            </a:r>
            <a:r>
              <a:rPr kumimoji="1" lang="en" altLang="ko-KR" dirty="0"/>
              <a:t> from the previous layer to create a message to send to the next layer</a:t>
            </a:r>
          </a:p>
          <a:p>
            <a:pPr marL="0" indent="0">
              <a:buNone/>
            </a:pPr>
            <a:endParaRPr kumimoji="1" lang="en-US" altLang="ko-Kore-KR" dirty="0"/>
          </a:p>
          <a:p>
            <a:r>
              <a:rPr kumimoji="1" lang="en-US" altLang="ko-Kore-KR" dirty="0"/>
              <a:t>Neighbor Aggregation</a:t>
            </a:r>
          </a:p>
          <a:p>
            <a:pPr lvl="1"/>
            <a:r>
              <a:rPr kumimoji="1" lang="en-US" altLang="ko-Kore-KR" dirty="0" err="1"/>
              <a:t>Gnn</a:t>
            </a:r>
            <a:r>
              <a:rPr kumimoji="1" lang="en-US" altLang="ko-Kore-KR" dirty="0"/>
              <a:t> generate node embeddings via neighbor aggregation</a:t>
            </a:r>
            <a:endParaRPr kumimoji="1" lang="ko-Kore-KR" altLang="en-US" dirty="0"/>
          </a:p>
          <a:p>
            <a:pPr lvl="1"/>
            <a:r>
              <a:rPr kumimoji="1" lang="en-US" altLang="ko-Kore-KR" dirty="0"/>
              <a:t>Aggregate features information from their neighbors, and they create new message and pass it on.</a:t>
            </a:r>
          </a:p>
          <a:p>
            <a:pPr lvl="1"/>
            <a:endParaRPr kumimoji="1" lang="en-US" altLang="ko-Kore-KR" dirty="0"/>
          </a:p>
        </p:txBody>
      </p:sp>
      <p:pic>
        <p:nvPicPr>
          <p:cNvPr id="9" name="그림 8">
            <a:extLst>
              <a:ext uri="{FF2B5EF4-FFF2-40B4-BE49-F238E27FC236}">
                <a16:creationId xmlns:a16="http://schemas.microsoft.com/office/drawing/2014/main" id="{82BDE81C-6073-4D6B-D107-EE61E40F032B}"/>
              </a:ext>
            </a:extLst>
          </p:cNvPr>
          <p:cNvPicPr>
            <a:picLocks noChangeAspect="1"/>
          </p:cNvPicPr>
          <p:nvPr/>
        </p:nvPicPr>
        <p:blipFill rotWithShape="1">
          <a:blip r:embed="rId3"/>
          <a:srcRect r="51149"/>
          <a:stretch/>
        </p:blipFill>
        <p:spPr>
          <a:xfrm>
            <a:off x="18253028" y="2130785"/>
            <a:ext cx="5547498" cy="5013059"/>
          </a:xfrm>
          <a:prstGeom prst="rect">
            <a:avLst/>
          </a:prstGeom>
        </p:spPr>
      </p:pic>
      <p:pic>
        <p:nvPicPr>
          <p:cNvPr id="10" name="그림 9">
            <a:extLst>
              <a:ext uri="{FF2B5EF4-FFF2-40B4-BE49-F238E27FC236}">
                <a16:creationId xmlns:a16="http://schemas.microsoft.com/office/drawing/2014/main" id="{0D11AB5F-5505-BA3D-0E19-F68C2E741040}"/>
              </a:ext>
            </a:extLst>
          </p:cNvPr>
          <p:cNvPicPr>
            <a:picLocks noChangeAspect="1"/>
          </p:cNvPicPr>
          <p:nvPr/>
        </p:nvPicPr>
        <p:blipFill rotWithShape="1">
          <a:blip r:embed="rId3"/>
          <a:srcRect l="48390"/>
          <a:stretch/>
        </p:blipFill>
        <p:spPr>
          <a:xfrm>
            <a:off x="18253028" y="7437657"/>
            <a:ext cx="5860868" cy="5013059"/>
          </a:xfrm>
          <a:prstGeom prst="rect">
            <a:avLst/>
          </a:prstGeom>
        </p:spPr>
      </p:pic>
    </p:spTree>
    <p:extLst>
      <p:ext uri="{BB962C8B-B14F-4D97-AF65-F5344CB8AC3E}">
        <p14:creationId xmlns:p14="http://schemas.microsoft.com/office/powerpoint/2010/main" val="53255252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3D7EAA-ED21-B261-C557-8E337A613613}"/>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DB52F626-FA47-17D1-4256-3524633460F1}"/>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7EA9A721-E64D-C3E9-9BC2-A33CE935422A}"/>
              </a:ext>
            </a:extLst>
          </p:cNvPr>
          <p:cNvSpPr>
            <a:spLocks noGrp="1"/>
          </p:cNvSpPr>
          <p:nvPr>
            <p:ph type="body" idx="1"/>
          </p:nvPr>
        </p:nvSpPr>
        <p:spPr/>
        <p:txBody>
          <a:bodyPr>
            <a:normAutofit/>
          </a:bodyPr>
          <a:lstStyle/>
          <a:p>
            <a:r>
              <a:rPr kumimoji="1" lang="en-US" altLang="ko-Kore-KR" dirty="0">
                <a:latin typeface="+mn-lt"/>
              </a:rPr>
              <a:t>Neighborhood in </a:t>
            </a:r>
            <a:r>
              <a:rPr kumimoji="1" lang="en-US" altLang="ko-Kore-KR" dirty="0" err="1">
                <a:latin typeface="+mn-lt"/>
              </a:rPr>
              <a:t>graphSAGE</a:t>
            </a:r>
            <a:endParaRPr kumimoji="1" lang="en-US" altLang="ko-Kore-KR" dirty="0">
              <a:latin typeface="+mn-lt"/>
            </a:endParaRPr>
          </a:p>
          <a:p>
            <a:pPr lvl="1"/>
            <a:r>
              <a:rPr kumimoji="1" lang="en-US" altLang="ko-Kore-KR" dirty="0">
                <a:latin typeface="+mn-lt"/>
              </a:rPr>
              <a:t>Sample By </a:t>
            </a:r>
            <a:r>
              <a:rPr kumimoji="1" lang="en-US" altLang="ko-Kore-KR" dirty="0" err="1">
                <a:latin typeface="+mn-lt"/>
              </a:rPr>
              <a:t>randomwalk</a:t>
            </a:r>
            <a:endParaRPr kumimoji="1" lang="en-US" altLang="ko-Kore-KR" dirty="0">
              <a:latin typeface="+mn-lt"/>
            </a:endParaRPr>
          </a:p>
          <a:p>
            <a:r>
              <a:rPr kumimoji="1" lang="en-US" altLang="ko-Kore-KR" dirty="0">
                <a:latin typeface="+mn-lt"/>
              </a:rPr>
              <a:t>Aggregate feature information from neighbors</a:t>
            </a:r>
          </a:p>
          <a:p>
            <a:pPr lvl="1"/>
            <a:r>
              <a:rPr kumimoji="1" lang="en-US" altLang="ko-Kore-KR" dirty="0">
                <a:latin typeface="+mn-lt"/>
              </a:rPr>
              <a:t>Three aggregation functions in paper</a:t>
            </a:r>
          </a:p>
          <a:p>
            <a:pPr marL="2133600" lvl="2" indent="-914400">
              <a:buFont typeface="+mj-lt"/>
              <a:buAutoNum type="arabicPeriod"/>
            </a:pPr>
            <a:r>
              <a:rPr kumimoji="1" lang="en-US" altLang="ko-Kore-KR" dirty="0">
                <a:latin typeface="+mn-lt"/>
              </a:rPr>
              <a:t>Mean aggregator</a:t>
            </a:r>
          </a:p>
          <a:p>
            <a:pPr marL="2133600" lvl="2" indent="-914400">
              <a:buFont typeface="+mj-lt"/>
              <a:buAutoNum type="arabicPeriod"/>
            </a:pPr>
            <a:r>
              <a:rPr kumimoji="1" lang="en-US" altLang="ko-Kore-KR" dirty="0">
                <a:latin typeface="+mn-lt"/>
              </a:rPr>
              <a:t>LSTM aggregator</a:t>
            </a:r>
          </a:p>
          <a:p>
            <a:pPr marL="2133600" lvl="2" indent="-914400">
              <a:buFont typeface="+mj-lt"/>
              <a:buAutoNum type="arabicPeriod"/>
            </a:pPr>
            <a:r>
              <a:rPr kumimoji="1" lang="en-US" altLang="ko-Kore-KR" dirty="0">
                <a:latin typeface="+mn-lt"/>
              </a:rPr>
              <a:t>Pooling aggregator</a:t>
            </a:r>
          </a:p>
          <a:p>
            <a:pPr lvl="3"/>
            <a:endParaRPr kumimoji="1" lang="en-US" altLang="ko-Kore-KR" dirty="0">
              <a:latin typeface="+mn-lt"/>
            </a:endParaRPr>
          </a:p>
          <a:p>
            <a:pPr lvl="1"/>
            <a:endParaRPr kumimoji="1" lang="ko-Kore-KR" altLang="en-US" dirty="0">
              <a:latin typeface="+mn-lt"/>
            </a:endParaRPr>
          </a:p>
        </p:txBody>
      </p:sp>
      <p:pic>
        <p:nvPicPr>
          <p:cNvPr id="7" name="그림 6">
            <a:extLst>
              <a:ext uri="{FF2B5EF4-FFF2-40B4-BE49-F238E27FC236}">
                <a16:creationId xmlns:a16="http://schemas.microsoft.com/office/drawing/2014/main" id="{14332697-A1E0-DC21-F304-943AF343965C}"/>
              </a:ext>
            </a:extLst>
          </p:cNvPr>
          <p:cNvPicPr>
            <a:picLocks noChangeAspect="1"/>
          </p:cNvPicPr>
          <p:nvPr/>
        </p:nvPicPr>
        <p:blipFill>
          <a:blip r:embed="rId3"/>
          <a:stretch>
            <a:fillRect/>
          </a:stretch>
        </p:blipFill>
        <p:spPr>
          <a:xfrm>
            <a:off x="11374404" y="7695419"/>
            <a:ext cx="13009596" cy="5421860"/>
          </a:xfrm>
          <a:prstGeom prst="rect">
            <a:avLst/>
          </a:prstGeom>
        </p:spPr>
      </p:pic>
      <p:pic>
        <p:nvPicPr>
          <p:cNvPr id="8" name="그림 7">
            <a:extLst>
              <a:ext uri="{FF2B5EF4-FFF2-40B4-BE49-F238E27FC236}">
                <a16:creationId xmlns:a16="http://schemas.microsoft.com/office/drawing/2014/main" id="{3889398A-BC48-C0AC-C646-91BCEF1B9356}"/>
              </a:ext>
            </a:extLst>
          </p:cNvPr>
          <p:cNvPicPr>
            <a:picLocks noChangeAspect="1"/>
          </p:cNvPicPr>
          <p:nvPr/>
        </p:nvPicPr>
        <p:blipFill>
          <a:blip r:embed="rId4"/>
          <a:stretch>
            <a:fillRect/>
          </a:stretch>
        </p:blipFill>
        <p:spPr>
          <a:xfrm>
            <a:off x="15080974" y="4359417"/>
            <a:ext cx="9303026" cy="3335047"/>
          </a:xfrm>
          <a:prstGeom prst="rect">
            <a:avLst/>
          </a:prstGeom>
        </p:spPr>
      </p:pic>
    </p:spTree>
    <p:extLst>
      <p:ext uri="{BB962C8B-B14F-4D97-AF65-F5344CB8AC3E}">
        <p14:creationId xmlns:p14="http://schemas.microsoft.com/office/powerpoint/2010/main" val="32318747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C51221-0684-8838-E567-8B0F55311775}"/>
              </a:ext>
            </a:extLst>
          </p:cNvPr>
          <p:cNvSpPr>
            <a:spLocks noGrp="1"/>
          </p:cNvSpPr>
          <p:nvPr>
            <p:ph type="title"/>
          </p:nvPr>
        </p:nvSpPr>
        <p:spPr/>
        <p:txBody>
          <a:bodyPr/>
          <a:lstStyle/>
          <a:p>
            <a:r>
              <a:rPr kumimoji="1" lang="en-US" altLang="ko-Kore-KR" dirty="0"/>
              <a:t>Graph SAGE</a:t>
            </a:r>
            <a:endParaRPr kumimoji="1" lang="ko-Kore-KR" altLang="en-US" dirty="0"/>
          </a:p>
        </p:txBody>
      </p:sp>
      <p:sp>
        <p:nvSpPr>
          <p:cNvPr id="3" name="텍스트 개체 틀 2">
            <a:extLst>
              <a:ext uri="{FF2B5EF4-FFF2-40B4-BE49-F238E27FC236}">
                <a16:creationId xmlns:a16="http://schemas.microsoft.com/office/drawing/2014/main" id="{8B717E4F-2213-2FA3-BAFA-FD0D9961C23F}"/>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038258C6-65A9-912C-D1D3-35B86426F769}"/>
              </a:ext>
            </a:extLst>
          </p:cNvPr>
          <p:cNvSpPr>
            <a:spLocks noGrp="1"/>
          </p:cNvSpPr>
          <p:nvPr>
            <p:ph type="body" idx="1"/>
          </p:nvPr>
        </p:nvSpPr>
        <p:spPr/>
        <p:txBody>
          <a:bodyPr>
            <a:normAutofit/>
          </a:bodyPr>
          <a:lstStyle/>
          <a:p>
            <a:pPr marL="914400" indent="-914400">
              <a:buFont typeface="+mj-lt"/>
              <a:buAutoNum type="arabicPeriod"/>
            </a:pPr>
            <a:r>
              <a:rPr kumimoji="1" lang="en-US" altLang="ko-Kore-KR" sz="2800" dirty="0"/>
              <a:t>Make message</a:t>
            </a:r>
          </a:p>
          <a:p>
            <a:pPr marL="914400" indent="-914400">
              <a:buFont typeface="+mj-lt"/>
              <a:buAutoNum type="arabicPeriod"/>
            </a:pPr>
            <a:r>
              <a:rPr kumimoji="1" lang="en-US" altLang="ko-Kore-KR" sz="2800" dirty="0"/>
              <a:t>Pass it to next layer</a:t>
            </a:r>
          </a:p>
          <a:p>
            <a:pPr marL="914400" indent="-914400">
              <a:buFont typeface="+mj-lt"/>
              <a:buAutoNum type="arabicPeriod"/>
            </a:pPr>
            <a:r>
              <a:rPr kumimoji="1" lang="en-US" altLang="ko-Kore-KR" sz="2800" dirty="0"/>
              <a:t>Aggregate self embedding and neighbor embedding</a:t>
            </a:r>
          </a:p>
          <a:p>
            <a:pPr marL="914400" indent="-914400">
              <a:buFont typeface="+mj-lt"/>
              <a:buAutoNum type="arabicPeriod"/>
            </a:pPr>
            <a:r>
              <a:rPr kumimoji="1" lang="en-US" altLang="ko-Kore-KR" sz="2800" dirty="0"/>
              <a:t>Make message</a:t>
            </a:r>
          </a:p>
          <a:p>
            <a:pPr marL="914400" indent="-914400">
              <a:buFont typeface="+mj-lt"/>
              <a:buAutoNum type="arabicPeriod"/>
            </a:pPr>
            <a:r>
              <a:rPr kumimoji="1" lang="en-US" altLang="ko-Kore-KR" sz="2800" dirty="0"/>
              <a:t>Pass it to next layer</a:t>
            </a:r>
          </a:p>
          <a:p>
            <a:pPr marL="914400" indent="-914400">
              <a:buFont typeface="+mj-lt"/>
              <a:buAutoNum type="arabicPeriod"/>
            </a:pPr>
            <a:r>
              <a:rPr kumimoji="1" lang="en-US" altLang="ko-Kore-KR" sz="2800" dirty="0"/>
              <a:t>Aggregate self embedding and neighbor embedding</a:t>
            </a:r>
          </a:p>
          <a:p>
            <a:pPr marL="914400" indent="-914400">
              <a:buFont typeface="+mj-lt"/>
              <a:buAutoNum type="arabicPeriod"/>
            </a:pPr>
            <a:endParaRPr kumimoji="1" lang="en-US" altLang="ko-Kore-KR" sz="2800" dirty="0"/>
          </a:p>
        </p:txBody>
      </p:sp>
      <p:pic>
        <p:nvPicPr>
          <p:cNvPr id="6" name="그림 5">
            <a:extLst>
              <a:ext uri="{FF2B5EF4-FFF2-40B4-BE49-F238E27FC236}">
                <a16:creationId xmlns:a16="http://schemas.microsoft.com/office/drawing/2014/main" id="{9B6CBDBB-1E63-8136-A4DD-3CA9867DEC36}"/>
              </a:ext>
            </a:extLst>
          </p:cNvPr>
          <p:cNvPicPr>
            <a:picLocks noChangeAspect="1"/>
          </p:cNvPicPr>
          <p:nvPr/>
        </p:nvPicPr>
        <p:blipFill>
          <a:blip r:embed="rId2"/>
          <a:stretch>
            <a:fillRect/>
          </a:stretch>
        </p:blipFill>
        <p:spPr>
          <a:xfrm>
            <a:off x="11374404" y="7854446"/>
            <a:ext cx="13009596" cy="5421860"/>
          </a:xfrm>
          <a:prstGeom prst="rect">
            <a:avLst/>
          </a:prstGeom>
        </p:spPr>
      </p:pic>
    </p:spTree>
    <p:extLst>
      <p:ext uri="{BB962C8B-B14F-4D97-AF65-F5344CB8AC3E}">
        <p14:creationId xmlns:p14="http://schemas.microsoft.com/office/powerpoint/2010/main" val="79780053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FFBA1B-DABA-A0EC-3C83-F1B7383F0673}"/>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A498DBF3-199D-F8B0-314B-929752A775F8}"/>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A058EF12-5631-7A81-4BAD-B7E56930EFC5}"/>
              </a:ext>
            </a:extLst>
          </p:cNvPr>
          <p:cNvSpPr>
            <a:spLocks noGrp="1"/>
          </p:cNvSpPr>
          <p:nvPr>
            <p:ph type="body" idx="1"/>
          </p:nvPr>
        </p:nvSpPr>
        <p:spPr/>
        <p:txBody>
          <a:bodyPr/>
          <a:lstStyle/>
          <a:p>
            <a:pPr marL="411479" indent="-411479" defTabSz="1755604">
              <a:lnSpc>
                <a:spcPct val="100000"/>
              </a:lnSpc>
              <a:spcBef>
                <a:spcPts val="2500"/>
              </a:spcBef>
              <a:defRPr sz="2520"/>
            </a:pPr>
            <a:r>
              <a:rPr lang="en" altLang="ko-Kore-KR" sz="2400" dirty="0" err="1">
                <a:latin typeface="+mn-ea"/>
              </a:rPr>
              <a:t>GraphSAGE</a:t>
            </a:r>
            <a:r>
              <a:rPr lang="en" altLang="ko-Kore-KR" sz="2400" dirty="0">
                <a:latin typeface="+mn-ea"/>
              </a:rPr>
              <a:t> model</a:t>
            </a:r>
          </a:p>
          <a:p>
            <a:pPr marL="850391" lvl="1" indent="-411480" defTabSz="1755604">
              <a:lnSpc>
                <a:spcPct val="100000"/>
              </a:lnSpc>
              <a:spcBef>
                <a:spcPts val="2500"/>
              </a:spcBef>
              <a:defRPr sz="2520"/>
            </a:pPr>
            <a:r>
              <a:rPr lang="en" altLang="ko-Kore-KR" sz="2400" dirty="0">
                <a:latin typeface="+mn-ea"/>
              </a:rPr>
              <a:t>An inductive technique that </a:t>
            </a:r>
            <a:r>
              <a:rPr lang="en" altLang="ko-Kore-KR" sz="2400" dirty="0">
                <a:solidFill>
                  <a:srgbClr val="DC6E92"/>
                </a:solidFill>
                <a:latin typeface="+mn-ea"/>
              </a:rPr>
              <a:t>allows us to make predictions for unseen nodes</a:t>
            </a:r>
            <a:r>
              <a:rPr lang="en" altLang="ko-Kore-KR" sz="2400" dirty="0">
                <a:latin typeface="+mn-ea"/>
              </a:rPr>
              <a:t>, without the need to re-train the embedding model.</a:t>
            </a:r>
          </a:p>
          <a:p>
            <a:pPr marL="850391" lvl="1" indent="-411480" defTabSz="1755604">
              <a:lnSpc>
                <a:spcPct val="100000"/>
              </a:lnSpc>
              <a:spcBef>
                <a:spcPts val="2500"/>
              </a:spcBef>
              <a:defRPr sz="2520"/>
            </a:pPr>
            <a:r>
              <a:rPr lang="en" altLang="ko-Kore-KR" sz="2400" dirty="0">
                <a:latin typeface="+mn-ea"/>
              </a:rPr>
              <a:t>The network learning module learns</a:t>
            </a:r>
            <a:r>
              <a:rPr lang="en" altLang="ko-Kore-KR" sz="2400" dirty="0">
                <a:solidFill>
                  <a:srgbClr val="DC6E92"/>
                </a:solidFill>
                <a:latin typeface="+mn-ea"/>
              </a:rPr>
              <a:t> both inter-document relational information and intrinsic document features through aggregating neighboring node attributes</a:t>
            </a:r>
            <a:r>
              <a:rPr lang="en" altLang="ko-Kore-KR" sz="2400" dirty="0">
                <a:latin typeface="+mn-ea"/>
              </a:rPr>
              <a:t>.</a:t>
            </a:r>
          </a:p>
          <a:p>
            <a:pPr marL="850391" lvl="1" indent="-411480" defTabSz="1755604">
              <a:lnSpc>
                <a:spcPct val="100000"/>
              </a:lnSpc>
              <a:spcBef>
                <a:spcPts val="2500"/>
              </a:spcBef>
              <a:defRPr sz="2520"/>
            </a:pPr>
            <a:r>
              <a:rPr lang="en" altLang="ko-Kore-KR" sz="2400" dirty="0">
                <a:latin typeface="+mn-ea"/>
              </a:rPr>
              <a:t>The </a:t>
            </a:r>
            <a:r>
              <a:rPr lang="en" altLang="ko-Kore-KR" sz="2400" dirty="0">
                <a:solidFill>
                  <a:srgbClr val="DC6E92"/>
                </a:solidFill>
                <a:latin typeface="+mn-ea"/>
              </a:rPr>
              <a:t>aggregation parameters are learned by encouraging document pairs co-</a:t>
            </a:r>
            <a:r>
              <a:rPr lang="en" altLang="ko-Kore-KR" sz="2400" dirty="0" err="1">
                <a:solidFill>
                  <a:srgbClr val="DC6E92"/>
                </a:solidFill>
                <a:latin typeface="+mn-ea"/>
              </a:rPr>
              <a:t>occuring</a:t>
            </a:r>
            <a:r>
              <a:rPr lang="en" altLang="ko-Kore-KR" sz="2400" dirty="0">
                <a:solidFill>
                  <a:srgbClr val="DC6E92"/>
                </a:solidFill>
                <a:latin typeface="+mn-ea"/>
              </a:rPr>
              <a:t> in short random walks to have similar representations.</a:t>
            </a:r>
          </a:p>
          <a:p>
            <a:pPr marL="850391" lvl="1" indent="-411480" defTabSz="1755604">
              <a:lnSpc>
                <a:spcPct val="100000"/>
              </a:lnSpc>
              <a:spcBef>
                <a:spcPts val="2500"/>
              </a:spcBef>
              <a:defRPr sz="2520"/>
            </a:pPr>
            <a:r>
              <a:rPr lang="en" altLang="ko-Kore-KR" sz="2400" dirty="0">
                <a:latin typeface="+mn-ea"/>
              </a:rPr>
              <a:t>Then for each document, the network learning module can encode nodes into new vectors considering all three types of information</a:t>
            </a:r>
          </a:p>
          <a:p>
            <a:pPr marL="850391" lvl="1" indent="-411480" defTabSz="1755604">
              <a:lnSpc>
                <a:spcPct val="100000"/>
              </a:lnSpc>
              <a:spcBef>
                <a:spcPts val="2500"/>
              </a:spcBef>
              <a:defRPr sz="2520"/>
            </a:pPr>
            <a:r>
              <a:rPr lang="en" altLang="ko-Kore-KR" sz="2400" dirty="0">
                <a:latin typeface="+mn-ea"/>
              </a:rPr>
              <a:t>Finally, a fully connected layer is used to make final label predictions, followed by the </a:t>
            </a:r>
            <a:r>
              <a:rPr lang="en" altLang="ko-Kore-KR" sz="2400" dirty="0" err="1">
                <a:latin typeface="+mn-ea"/>
              </a:rPr>
              <a:t>GraphSAGE</a:t>
            </a:r>
            <a:r>
              <a:rPr lang="en" altLang="ko-Kore-KR" sz="2400" dirty="0">
                <a:latin typeface="+mn-ea"/>
              </a:rPr>
              <a:t> layers.</a:t>
            </a:r>
          </a:p>
          <a:p>
            <a:pPr marL="850391" lvl="1" indent="-411480" defTabSz="1755604">
              <a:lnSpc>
                <a:spcPct val="100000"/>
              </a:lnSpc>
              <a:spcBef>
                <a:spcPts val="2500"/>
              </a:spcBef>
              <a:defRPr sz="2520"/>
            </a:pPr>
            <a:r>
              <a:rPr lang="en" altLang="ko-Kore-KR" sz="2400" dirty="0">
                <a:latin typeface="+mn-ea"/>
              </a:rPr>
              <a:t>Categorical cross-entropy is used as the training loss.</a:t>
            </a:r>
          </a:p>
          <a:p>
            <a:pPr marL="1289304" lvl="2" indent="-411480" defTabSz="1755604">
              <a:lnSpc>
                <a:spcPct val="100000"/>
              </a:lnSpc>
              <a:spcBef>
                <a:spcPts val="2500"/>
              </a:spcBef>
              <a:defRPr sz="2520"/>
            </a:pPr>
            <a:r>
              <a:rPr lang="en" altLang="ko-Kore-KR" sz="2400" dirty="0">
                <a:latin typeface="+mn-ea"/>
              </a:rPr>
              <a:t>So can use the derived node features at three different levels to construct separate GNN models to perform classification tasks at different levels</a:t>
            </a:r>
            <a:endParaRPr kumimoji="1" lang="ko-Kore-KR" altLang="en-US" dirty="0"/>
          </a:p>
        </p:txBody>
      </p:sp>
    </p:spTree>
    <p:extLst>
      <p:ext uri="{BB962C8B-B14F-4D97-AF65-F5344CB8AC3E}">
        <p14:creationId xmlns:p14="http://schemas.microsoft.com/office/powerpoint/2010/main" val="386901790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hank you."/>
          <p:cNvSpPr txBox="1">
            <a:spLocks noGrp="1"/>
          </p:cNvSpPr>
          <p:nvPr>
            <p:ph type="body" idx="1"/>
          </p:nvPr>
        </p:nvSpPr>
        <p:spPr>
          <a:prstGeom prst="rect">
            <a:avLst/>
          </a:prstGeom>
        </p:spPr>
        <p:txBody>
          <a:bodyPr/>
          <a:lstStyle/>
          <a:p>
            <a:r>
              <a:rPr lang="en-US" altLang="ko-KR" dirty="0"/>
              <a:t>discussion</a:t>
            </a:r>
            <a:endParaRPr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28C05D-D2D4-1DC8-DF67-3011B74103F7}"/>
              </a:ext>
            </a:extLst>
          </p:cNvPr>
          <p:cNvSpPr>
            <a:spLocks noGrp="1"/>
          </p:cNvSpPr>
          <p:nvPr>
            <p:ph type="title"/>
          </p:nvPr>
        </p:nvSpPr>
        <p:spPr/>
        <p:txBody>
          <a:bodyPr/>
          <a:lstStyle/>
          <a:p>
            <a:r>
              <a:rPr kumimoji="1" lang="en-US" altLang="ko-Kore-KR" dirty="0" err="1"/>
              <a:t>GraphSAGE</a:t>
            </a:r>
            <a:endParaRPr kumimoji="1" lang="ko-Kore-KR" altLang="en-US" dirty="0"/>
          </a:p>
        </p:txBody>
      </p:sp>
      <p:sp>
        <p:nvSpPr>
          <p:cNvPr id="3" name="텍스트 개체 틀 2">
            <a:extLst>
              <a:ext uri="{FF2B5EF4-FFF2-40B4-BE49-F238E27FC236}">
                <a16:creationId xmlns:a16="http://schemas.microsoft.com/office/drawing/2014/main" id="{70239393-9EAB-7416-5AB1-0052A83DED26}"/>
              </a:ext>
            </a:extLst>
          </p:cNvPr>
          <p:cNvSpPr>
            <a:spLocks noGrp="1"/>
          </p:cNvSpPr>
          <p:nvPr>
            <p:ph type="body" sz="quarter" idx="21"/>
          </p:nvPr>
        </p:nvSpPr>
        <p:spPr/>
        <p:txBody>
          <a:bodyPr/>
          <a:lstStyle/>
          <a:p>
            <a:r>
              <a:rPr kumimoji="1" lang="en-US" altLang="ko-Kore-KR" dirty="0"/>
              <a:t>Neighbor aggregation</a:t>
            </a:r>
            <a:endParaRPr kumimoji="1" lang="ko-Kore-KR" altLang="en-US" dirty="0"/>
          </a:p>
        </p:txBody>
      </p:sp>
      <p:sp>
        <p:nvSpPr>
          <p:cNvPr id="4" name="텍스트 개체 틀 3">
            <a:extLst>
              <a:ext uri="{FF2B5EF4-FFF2-40B4-BE49-F238E27FC236}">
                <a16:creationId xmlns:a16="http://schemas.microsoft.com/office/drawing/2014/main" id="{7FCDBB7B-D8E1-E479-7DFD-0A222654F98F}"/>
              </a:ext>
            </a:extLst>
          </p:cNvPr>
          <p:cNvSpPr>
            <a:spLocks noGrp="1"/>
          </p:cNvSpPr>
          <p:nvPr>
            <p:ph type="body" idx="1"/>
          </p:nvPr>
        </p:nvSpPr>
        <p:spPr/>
        <p:txBody>
          <a:bodyPr/>
          <a:lstStyle/>
          <a:p>
            <a:r>
              <a:rPr kumimoji="1" lang="en-US" altLang="ko-Kore-KR" dirty="0"/>
              <a:t>Mean aggregate</a:t>
            </a:r>
          </a:p>
          <a:p>
            <a:pPr lvl="1"/>
            <a:r>
              <a:rPr kumimoji="1" lang="en-US" altLang="ko-Kore-KR" dirty="0"/>
              <a:t>Change line 4, 5 in algorithm 1  into this.</a:t>
            </a:r>
          </a:p>
          <a:p>
            <a:pPr lvl="1"/>
            <a:endParaRPr kumimoji="1" lang="en-US" altLang="ko-Kore-KR" dirty="0"/>
          </a:p>
          <a:p>
            <a:pPr lvl="1"/>
            <a:endParaRPr kumimoji="1" lang="en-US" altLang="ko-Kore-KR" dirty="0"/>
          </a:p>
          <a:p>
            <a:r>
              <a:rPr kumimoji="1" lang="en-US" altLang="ko-Kore-KR" dirty="0"/>
              <a:t>Pooling aggregator</a:t>
            </a:r>
          </a:p>
          <a:p>
            <a:pPr lvl="1"/>
            <a:r>
              <a:rPr kumimoji="1" lang="en-US" altLang="ko-Kore-KR" dirty="0"/>
              <a:t>Aggregation function change into this.</a:t>
            </a:r>
          </a:p>
        </p:txBody>
      </p:sp>
      <p:pic>
        <p:nvPicPr>
          <p:cNvPr id="8" name="그림 7">
            <a:extLst>
              <a:ext uri="{FF2B5EF4-FFF2-40B4-BE49-F238E27FC236}">
                <a16:creationId xmlns:a16="http://schemas.microsoft.com/office/drawing/2014/main" id="{795F9119-7CBE-9E2A-9C10-9919578235C1}"/>
              </a:ext>
            </a:extLst>
          </p:cNvPr>
          <p:cNvPicPr>
            <a:picLocks noChangeAspect="1"/>
          </p:cNvPicPr>
          <p:nvPr/>
        </p:nvPicPr>
        <p:blipFill>
          <a:blip r:embed="rId3"/>
          <a:stretch>
            <a:fillRect/>
          </a:stretch>
        </p:blipFill>
        <p:spPr>
          <a:xfrm>
            <a:off x="12663573" y="4667511"/>
            <a:ext cx="11743235" cy="5414089"/>
          </a:xfrm>
          <a:prstGeom prst="rect">
            <a:avLst/>
          </a:prstGeom>
        </p:spPr>
      </p:pic>
      <p:pic>
        <p:nvPicPr>
          <p:cNvPr id="6" name="그림 5">
            <a:extLst>
              <a:ext uri="{FF2B5EF4-FFF2-40B4-BE49-F238E27FC236}">
                <a16:creationId xmlns:a16="http://schemas.microsoft.com/office/drawing/2014/main" id="{A3490286-789A-6524-E84A-637AE36F6B6D}"/>
              </a:ext>
            </a:extLst>
          </p:cNvPr>
          <p:cNvPicPr>
            <a:picLocks noChangeAspect="1"/>
          </p:cNvPicPr>
          <p:nvPr/>
        </p:nvPicPr>
        <p:blipFill>
          <a:blip r:embed="rId4"/>
          <a:stretch>
            <a:fillRect/>
          </a:stretch>
        </p:blipFill>
        <p:spPr>
          <a:xfrm>
            <a:off x="2450415" y="5277870"/>
            <a:ext cx="8969243" cy="703470"/>
          </a:xfrm>
          <a:prstGeom prst="rect">
            <a:avLst/>
          </a:prstGeom>
          <a:solidFill>
            <a:schemeClr val="accent2"/>
          </a:solidFill>
          <a:ln>
            <a:solidFill>
              <a:srgbClr val="2E2E57"/>
            </a:solidFill>
          </a:ln>
        </p:spPr>
      </p:pic>
      <p:pic>
        <p:nvPicPr>
          <p:cNvPr id="7" name="그림 6">
            <a:extLst>
              <a:ext uri="{FF2B5EF4-FFF2-40B4-BE49-F238E27FC236}">
                <a16:creationId xmlns:a16="http://schemas.microsoft.com/office/drawing/2014/main" id="{8E92CD5C-F449-CE19-892A-BCD815CCB34D}"/>
              </a:ext>
            </a:extLst>
          </p:cNvPr>
          <p:cNvPicPr>
            <a:picLocks noChangeAspect="1"/>
          </p:cNvPicPr>
          <p:nvPr/>
        </p:nvPicPr>
        <p:blipFill>
          <a:blip r:embed="rId5"/>
          <a:stretch>
            <a:fillRect/>
          </a:stretch>
        </p:blipFill>
        <p:spPr>
          <a:xfrm>
            <a:off x="2884826" y="10081600"/>
            <a:ext cx="8969243" cy="649497"/>
          </a:xfrm>
          <a:prstGeom prst="rect">
            <a:avLst/>
          </a:prstGeom>
        </p:spPr>
      </p:pic>
    </p:spTree>
    <p:extLst>
      <p:ext uri="{BB962C8B-B14F-4D97-AF65-F5344CB8AC3E}">
        <p14:creationId xmlns:p14="http://schemas.microsoft.com/office/powerpoint/2010/main" val="274498737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A121F52C-8A17-98FA-E2F2-22ED3CCF2BAD}"/>
              </a:ext>
            </a:extLst>
          </p:cNvPr>
          <p:cNvSpPr>
            <a:spLocks noGrp="1"/>
          </p:cNvSpPr>
          <p:nvPr>
            <p:ph type="title"/>
          </p:nvPr>
        </p:nvSpPr>
        <p:spPr/>
        <p:txBody>
          <a:bodyPr/>
          <a:lstStyle/>
          <a:p>
            <a:r>
              <a:rPr lang="en-US" altLang="ko-Kore-KR" dirty="0"/>
              <a:t>Summary</a:t>
            </a:r>
            <a:endParaRPr lang="ko-Kore-KR" altLang="en-US" dirty="0"/>
          </a:p>
        </p:txBody>
      </p:sp>
    </p:spTree>
    <p:extLst>
      <p:ext uri="{BB962C8B-B14F-4D97-AF65-F5344CB8AC3E}">
        <p14:creationId xmlns:p14="http://schemas.microsoft.com/office/powerpoint/2010/main" val="13205783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Introduction"/>
          <p:cNvSpPr txBox="1">
            <a:spLocks noGrp="1"/>
          </p:cNvSpPr>
          <p:nvPr>
            <p:ph type="title"/>
          </p:nvPr>
        </p:nvSpPr>
        <p:spPr>
          <a:prstGeom prst="rect">
            <a:avLst/>
          </a:prstGeom>
        </p:spPr>
        <p:txBody>
          <a:bodyPr/>
          <a:lstStyle/>
          <a:p>
            <a:r>
              <a:t>Introduction</a:t>
            </a:r>
          </a:p>
        </p:txBody>
      </p:sp>
      <p:sp>
        <p:nvSpPr>
          <p:cNvPr id="168" name="슬라이드 부제"/>
          <p:cNvSpPr txBox="1">
            <a:spLocks noGrp="1"/>
          </p:cNvSpPr>
          <p:nvPr>
            <p:ph type="body" idx="21"/>
          </p:nvPr>
        </p:nvSpPr>
        <p:spPr>
          <a:prstGeom prst="rect">
            <a:avLst/>
          </a:prstGeom>
        </p:spPr>
        <p:txBody>
          <a:bodyPr/>
          <a:lstStyle/>
          <a:p>
            <a:endParaRPr/>
          </a:p>
        </p:txBody>
      </p:sp>
      <p:sp>
        <p:nvSpPr>
          <p:cNvPr id="169" name="Technical documents…"/>
          <p:cNvSpPr txBox="1">
            <a:spLocks noGrp="1"/>
          </p:cNvSpPr>
          <p:nvPr>
            <p:ph type="body" idx="1"/>
          </p:nvPr>
        </p:nvSpPr>
        <p:spPr>
          <a:xfrm>
            <a:off x="1206500" y="3395002"/>
            <a:ext cx="21971000" cy="8256011"/>
          </a:xfrm>
          <a:prstGeom prst="rect">
            <a:avLst/>
          </a:prstGeom>
        </p:spPr>
        <p:txBody>
          <a:bodyPr/>
          <a:lstStyle/>
          <a:p>
            <a:pPr marL="354329" indent="-354329" defTabSz="1511770">
              <a:spcBef>
                <a:spcPts val="2700"/>
              </a:spcBef>
              <a:defRPr sz="2790"/>
            </a:pPr>
            <a:r>
              <a:t>Technical documents</a:t>
            </a:r>
          </a:p>
          <a:p>
            <a:pPr marL="732281" lvl="1" indent="-354329" defTabSz="1511770">
              <a:spcBef>
                <a:spcPts val="2700"/>
              </a:spcBef>
              <a:defRPr sz="2790"/>
            </a:pPr>
            <a:r>
              <a:t>Normally contain both text and images</a:t>
            </a:r>
          </a:p>
          <a:p>
            <a:pPr marL="732281" lvl="1" indent="-354329" defTabSz="1511770">
              <a:spcBef>
                <a:spcPts val="2700"/>
              </a:spcBef>
              <a:defRPr sz="2790"/>
            </a:pPr>
            <a:r>
              <a:t>Technical documents are often associated with one another</a:t>
            </a:r>
          </a:p>
          <a:p>
            <a:pPr marL="732281" lvl="1" indent="-354329" defTabSz="1511770">
              <a:spcBef>
                <a:spcPts val="2700"/>
              </a:spcBef>
              <a:defRPr sz="2790"/>
            </a:pPr>
            <a:r>
              <a:t>Graph neural networks enable us to learn such relational information and classify individual nodes into several pre-defined categories</a:t>
            </a:r>
          </a:p>
          <a:p>
            <a:pPr marL="354329" indent="-354329" defTabSz="1511770">
              <a:spcBef>
                <a:spcPts val="2700"/>
              </a:spcBef>
              <a:defRPr sz="2790"/>
            </a:pPr>
            <a:r>
              <a:t>In this work</a:t>
            </a:r>
          </a:p>
          <a:p>
            <a:pPr marL="732281" lvl="1" indent="-354329" defTabSz="1511770">
              <a:spcBef>
                <a:spcPts val="2700"/>
              </a:spcBef>
              <a:defRPr sz="2790"/>
            </a:pPr>
            <a:r>
              <a:t>Propose multimodal deep learning-based model, TechDoc, for the accurate hierarchical classification of technical documents</a:t>
            </a:r>
          </a:p>
          <a:p>
            <a:pPr marL="732281" lvl="1" indent="-354329" defTabSz="1511770">
              <a:spcBef>
                <a:spcPts val="2700"/>
              </a:spcBef>
              <a:defRPr sz="2790"/>
            </a:pPr>
            <a:r>
              <a:t>Aimed contribution : for the engineering management community with a focus on engineering document management, especially for this large engineering companies</a:t>
            </a:r>
          </a:p>
          <a:p>
            <a:pPr marL="732281" lvl="1" indent="-354329" defTabSz="1511770">
              <a:spcBef>
                <a:spcPts val="2700"/>
              </a:spcBef>
              <a:defRPr sz="2790"/>
            </a:pPr>
            <a:r>
              <a:t>Engineering documents are normally multimodal, and their classification needs to be hierarchical.</a:t>
            </a:r>
          </a:p>
          <a:p>
            <a:pPr marL="732281" lvl="1" indent="-354329" defTabSz="1511770">
              <a:spcBef>
                <a:spcPts val="2700"/>
              </a:spcBef>
              <a:defRPr sz="2790"/>
            </a:pPr>
            <a:r>
              <a:t>Relevant automated classification methods that specifically address such requirements do not exist.</a:t>
            </a:r>
          </a:p>
          <a:p>
            <a:pPr marL="732281" lvl="1" indent="-354329" defTabSz="1511770">
              <a:spcBef>
                <a:spcPts val="2700"/>
              </a:spcBef>
              <a:defRPr sz="2790"/>
            </a:pPr>
            <a:r>
              <a:t>TechDoc model utilizes 3 types of information ( text, image, network ) of engineering documents for automated classification by synthesizing the CNN, RNN, and GNN.</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Maximum Number of words in a sentence"/>
          <p:cNvSpPr txBox="1"/>
          <p:nvPr/>
        </p:nvSpPr>
        <p:spPr>
          <a:xfrm>
            <a:off x="4515628" y="4052184"/>
            <a:ext cx="1236068"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000"/>
            </a:lvl1pPr>
          </a:lstStyle>
          <a:p>
            <a:r>
              <a:t>Maximum Number of words in a sentence</a:t>
            </a:r>
          </a:p>
        </p:txBody>
      </p:sp>
      <p:sp>
        <p:nvSpPr>
          <p:cNvPr id="276" name="Number of sentence"/>
          <p:cNvSpPr txBox="1"/>
          <p:nvPr/>
        </p:nvSpPr>
        <p:spPr>
          <a:xfrm>
            <a:off x="4515628" y="5047889"/>
            <a:ext cx="1236068" cy="38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000"/>
            </a:lvl1pPr>
          </a:lstStyle>
          <a:p>
            <a:r>
              <a:t>Number of sentence</a:t>
            </a:r>
          </a:p>
        </p:txBody>
      </p:sp>
      <p:sp>
        <p:nvSpPr>
          <p:cNvPr id="277" name="Maximum number of sentences : 25"/>
          <p:cNvSpPr txBox="1"/>
          <p:nvPr/>
        </p:nvSpPr>
        <p:spPr>
          <a:xfrm>
            <a:off x="380527" y="4052184"/>
            <a:ext cx="1236068"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000"/>
            </a:lvl1pPr>
          </a:lstStyle>
          <a:p>
            <a:r>
              <a:t>Maximum number of sentences : 25</a:t>
            </a:r>
          </a:p>
        </p:txBody>
      </p:sp>
      <p:sp>
        <p:nvSpPr>
          <p:cNvPr id="278" name="Fusion training Notes…"/>
          <p:cNvSpPr txBox="1"/>
          <p:nvPr/>
        </p:nvSpPr>
        <p:spPr>
          <a:xfrm>
            <a:off x="21358316" y="10647760"/>
            <a:ext cx="2898554" cy="294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볼드체"/>
                <a:ea typeface="Apple SD 산돌고딕 Neo 볼드체"/>
                <a:cs typeface="Apple SD 산돌고딕 Neo 볼드체"/>
                <a:sym typeface="Apple SD 산돌고딕 Neo 볼드체"/>
              </a:defRPr>
            </a:pPr>
            <a:r>
              <a:t>Fusion training Notes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The system contains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8 sections, </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122 classes,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622  subclasses.</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sections : level 1</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classes : level 2</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16">
                <a:solidFill>
                  <a:srgbClr val="000000"/>
                </a:solidFill>
                <a:latin typeface="Apple SD 산돌고딕 Neo 일반체"/>
                <a:ea typeface="Apple SD 산돌고딕 Neo 일반체"/>
                <a:cs typeface="Apple SD 산돌고딕 Neo 일반체"/>
                <a:sym typeface="Apple SD 산돌고딕 Neo 일반체"/>
              </a:defRPr>
            </a:pPr>
            <a:r>
              <a:t>subclasses : level 3</a:t>
            </a:r>
          </a:p>
        </p:txBody>
      </p:sp>
      <p:sp>
        <p:nvSpPr>
          <p:cNvPr id="279" name="Document Vector…"/>
          <p:cNvSpPr txBox="1"/>
          <p:nvPr/>
        </p:nvSpPr>
        <p:spPr>
          <a:xfrm>
            <a:off x="9360410" y="2598066"/>
            <a:ext cx="1658494"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solidFill>
                  <a:schemeClr val="accent5"/>
                </a:solidFill>
              </a:defRPr>
            </a:pPr>
            <a:r>
              <a:t>Document Vector</a:t>
            </a:r>
          </a:p>
          <a:p>
            <a:pPr>
              <a:defRPr b="1">
                <a:solidFill>
                  <a:schemeClr val="accent5"/>
                </a:solidFill>
              </a:defRPr>
            </a:pPr>
            <a:r>
              <a:t>v_txt</a:t>
            </a:r>
          </a:p>
        </p:txBody>
      </p:sp>
      <p:sp>
        <p:nvSpPr>
          <p:cNvPr id="280" name="v_img"/>
          <p:cNvSpPr txBox="1"/>
          <p:nvPr/>
        </p:nvSpPr>
        <p:spPr>
          <a:xfrm>
            <a:off x="9768366" y="8026871"/>
            <a:ext cx="715582"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00" b="1">
                <a:solidFill>
                  <a:schemeClr val="accent5"/>
                </a:solidFill>
              </a:defRPr>
            </a:lvl1pPr>
          </a:lstStyle>
          <a:p>
            <a:r>
              <a:t>v_img</a:t>
            </a:r>
          </a:p>
        </p:txBody>
      </p:sp>
      <p:sp>
        <p:nvSpPr>
          <p:cNvPr id="281" name="Sentence Encoder"/>
          <p:cNvSpPr txBox="1"/>
          <p:nvPr/>
        </p:nvSpPr>
        <p:spPr>
          <a:xfrm>
            <a:off x="6024779" y="6794360"/>
            <a:ext cx="2570522" cy="393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3CB9A5"/>
                </a:solidFill>
              </a:defRPr>
            </a:lvl1pPr>
          </a:lstStyle>
          <a:p>
            <a:r>
              <a:t>Sentence Encoder</a:t>
            </a:r>
          </a:p>
        </p:txBody>
      </p:sp>
      <p:sp>
        <p:nvSpPr>
          <p:cNvPr id="282" name="Summary"/>
          <p:cNvSpPr txBox="1"/>
          <p:nvPr/>
        </p:nvSpPr>
        <p:spPr>
          <a:xfrm>
            <a:off x="21074" y="47499"/>
            <a:ext cx="6590488" cy="1849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80000"/>
              </a:lnSpc>
              <a:defRPr sz="11600" b="1" spc="-232">
                <a:solidFill>
                  <a:srgbClr val="000000"/>
                </a:solidFill>
                <a:latin typeface="+mj-lt"/>
                <a:ea typeface="+mj-ea"/>
                <a:cs typeface="+mj-cs"/>
                <a:sym typeface="Helvetica Neue"/>
              </a:defRPr>
            </a:lvl1pPr>
          </a:lstStyle>
          <a:p>
            <a:r>
              <a:t>Summary</a:t>
            </a:r>
          </a:p>
        </p:txBody>
      </p:sp>
      <p:sp>
        <p:nvSpPr>
          <p:cNvPr id="283" name="Sentence vector…"/>
          <p:cNvSpPr txBox="1"/>
          <p:nvPr/>
        </p:nvSpPr>
        <p:spPr>
          <a:xfrm>
            <a:off x="7177116" y="2169316"/>
            <a:ext cx="2561633" cy="1390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700"/>
            </a:pPr>
            <a:r>
              <a:t>Sentence vector</a:t>
            </a:r>
          </a:p>
          <a:p>
            <a:pPr>
              <a:defRPr sz="1700"/>
            </a:pPr>
            <a:r>
              <a:t>S_i</a:t>
            </a:r>
          </a:p>
        </p:txBody>
      </p:sp>
      <p:sp>
        <p:nvSpPr>
          <p:cNvPr id="284" name="“TechNet” encoding"/>
          <p:cNvSpPr txBox="1"/>
          <p:nvPr/>
        </p:nvSpPr>
        <p:spPr>
          <a:xfrm>
            <a:off x="4781427" y="2568334"/>
            <a:ext cx="1830135"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2E2E57"/>
                </a:solidFill>
              </a:defRPr>
            </a:lvl1pPr>
          </a:lstStyle>
          <a:p>
            <a:r>
              <a:t>“TechNet” encoding</a:t>
            </a:r>
          </a:p>
        </p:txBody>
      </p:sp>
      <p:pic>
        <p:nvPicPr>
          <p:cNvPr id="285" name="선 선" descr="선 선"/>
          <p:cNvPicPr>
            <a:picLocks/>
          </p:cNvPicPr>
          <p:nvPr/>
        </p:nvPicPr>
        <p:blipFill>
          <a:blip r:embed="rId3"/>
          <a:stretch>
            <a:fillRect/>
          </a:stretch>
        </p:blipFill>
        <p:spPr>
          <a:xfrm rot="5400000">
            <a:off x="5365215" y="3158436"/>
            <a:ext cx="972880" cy="219868"/>
          </a:xfrm>
          <a:prstGeom prst="rect">
            <a:avLst/>
          </a:prstGeom>
        </p:spPr>
      </p:pic>
      <p:pic>
        <p:nvPicPr>
          <p:cNvPr id="287" name="선 선" descr="선 선"/>
          <p:cNvPicPr>
            <a:picLocks/>
          </p:cNvPicPr>
          <p:nvPr/>
        </p:nvPicPr>
        <p:blipFill>
          <a:blip r:embed="rId4"/>
          <a:stretch>
            <a:fillRect/>
          </a:stretch>
        </p:blipFill>
        <p:spPr>
          <a:xfrm rot="5400000">
            <a:off x="7921529" y="3816549"/>
            <a:ext cx="1563506" cy="219869"/>
          </a:xfrm>
          <a:prstGeom prst="rect">
            <a:avLst/>
          </a:prstGeom>
        </p:spPr>
      </p:pic>
      <p:pic>
        <p:nvPicPr>
          <p:cNvPr id="289" name="선 선" descr="선 선"/>
          <p:cNvPicPr>
            <a:picLocks/>
          </p:cNvPicPr>
          <p:nvPr/>
        </p:nvPicPr>
        <p:blipFill>
          <a:blip r:embed="rId5"/>
          <a:stretch>
            <a:fillRect/>
          </a:stretch>
        </p:blipFill>
        <p:spPr>
          <a:xfrm rot="5400000">
            <a:off x="9484457" y="3911849"/>
            <a:ext cx="1410400" cy="219869"/>
          </a:xfrm>
          <a:prstGeom prst="rect">
            <a:avLst/>
          </a:prstGeom>
        </p:spPr>
      </p:pic>
      <p:pic>
        <p:nvPicPr>
          <p:cNvPr id="291" name="선 선" descr="선 선"/>
          <p:cNvPicPr>
            <a:picLocks/>
          </p:cNvPicPr>
          <p:nvPr/>
        </p:nvPicPr>
        <p:blipFill>
          <a:blip r:embed="rId6"/>
          <a:stretch>
            <a:fillRect/>
          </a:stretch>
        </p:blipFill>
        <p:spPr>
          <a:xfrm rot="16200000">
            <a:off x="9624057" y="8807920"/>
            <a:ext cx="1131199" cy="219868"/>
          </a:xfrm>
          <a:prstGeom prst="rect">
            <a:avLst/>
          </a:prstGeom>
        </p:spPr>
      </p:pic>
      <p:pic>
        <p:nvPicPr>
          <p:cNvPr id="293" name="선 선" descr="선 선"/>
          <p:cNvPicPr>
            <a:picLocks/>
          </p:cNvPicPr>
          <p:nvPr/>
        </p:nvPicPr>
        <p:blipFill>
          <a:blip r:embed="rId7"/>
          <a:stretch>
            <a:fillRect/>
          </a:stretch>
        </p:blipFill>
        <p:spPr>
          <a:xfrm rot="5400000">
            <a:off x="9333637" y="11128589"/>
            <a:ext cx="954280" cy="219868"/>
          </a:xfrm>
          <a:prstGeom prst="rect">
            <a:avLst/>
          </a:prstGeom>
        </p:spPr>
      </p:pic>
      <p:sp>
        <p:nvSpPr>
          <p:cNvPr id="295" name="CAM technique to highlight the importance of the image region"/>
          <p:cNvSpPr txBox="1"/>
          <p:nvPr/>
        </p:nvSpPr>
        <p:spPr>
          <a:xfrm>
            <a:off x="4996768" y="12592516"/>
            <a:ext cx="953071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500" b="1">
                <a:solidFill>
                  <a:schemeClr val="accent5"/>
                </a:solidFill>
              </a:defRPr>
            </a:pPr>
            <a:endParaRPr/>
          </a:p>
          <a:p>
            <a:pPr>
              <a:defRPr sz="2500" b="1">
                <a:solidFill>
                  <a:schemeClr val="accent5"/>
                </a:solidFill>
              </a:defRPr>
            </a:pPr>
            <a:r>
              <a:t>CAM technique to highlight the importance of the image region</a:t>
            </a:r>
          </a:p>
        </p:txBody>
      </p:sp>
      <p:sp>
        <p:nvSpPr>
          <p:cNvPr id="296" name="Fine tuned VGG-19 as the image encoder…"/>
          <p:cNvSpPr txBox="1"/>
          <p:nvPr/>
        </p:nvSpPr>
        <p:spPr>
          <a:xfrm>
            <a:off x="5089869" y="11701860"/>
            <a:ext cx="944181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500" b="1">
                <a:solidFill>
                  <a:schemeClr val="accent5"/>
                </a:solidFill>
              </a:defRPr>
            </a:pPr>
            <a:r>
              <a:t>Fine tuned VGG-19 as the image encoder</a:t>
            </a:r>
          </a:p>
          <a:p>
            <a:pPr>
              <a:defRPr sz="2500" b="1">
                <a:solidFill>
                  <a:schemeClr val="accent5"/>
                </a:solidFill>
              </a:defRPr>
            </a:pPr>
            <a:r>
              <a:t>Each individual tech image is represented as a 1,024-dim vector</a:t>
            </a:r>
          </a:p>
        </p:txBody>
      </p:sp>
      <p:sp>
        <p:nvSpPr>
          <p:cNvPr id="297" name="텍스트"/>
          <p:cNvSpPr txBox="1"/>
          <p:nvPr/>
        </p:nvSpPr>
        <p:spPr>
          <a:xfrm>
            <a:off x="10839415" y="7857010"/>
            <a:ext cx="939801" cy="695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500">
                <a:solidFill>
                  <a:schemeClr val="accent5"/>
                </a:solidFill>
              </a:defRPr>
            </a:pPr>
            <a:endParaRPr/>
          </a:p>
        </p:txBody>
      </p:sp>
      <p:pic>
        <p:nvPicPr>
          <p:cNvPr id="298" name="이미지" descr="이미지"/>
          <p:cNvPicPr>
            <a:picLocks noChangeAspect="1"/>
          </p:cNvPicPr>
          <p:nvPr/>
        </p:nvPicPr>
        <p:blipFill>
          <a:blip r:embed="rId8"/>
          <a:stretch>
            <a:fillRect/>
          </a:stretch>
        </p:blipFill>
        <p:spPr>
          <a:xfrm>
            <a:off x="10839415" y="7857010"/>
            <a:ext cx="825501" cy="520701"/>
          </a:xfrm>
          <a:prstGeom prst="rect">
            <a:avLst/>
          </a:prstGeom>
          <a:ln w="12700">
            <a:miter lim="400000"/>
          </a:ln>
        </p:spPr>
      </p:pic>
      <p:pic>
        <p:nvPicPr>
          <p:cNvPr id="299" name="선 선" descr="선 선"/>
          <p:cNvPicPr>
            <a:picLocks/>
          </p:cNvPicPr>
          <p:nvPr/>
        </p:nvPicPr>
        <p:blipFill>
          <a:blip r:embed="rId9"/>
          <a:stretch>
            <a:fillRect/>
          </a:stretch>
        </p:blipFill>
        <p:spPr>
          <a:xfrm>
            <a:off x="10615763" y="8094738"/>
            <a:ext cx="428105" cy="219868"/>
          </a:xfrm>
          <a:prstGeom prst="rect">
            <a:avLst/>
          </a:prstGeom>
        </p:spPr>
      </p:pic>
      <p:pic>
        <p:nvPicPr>
          <p:cNvPr id="301" name="이미지" descr="이미지"/>
          <p:cNvPicPr>
            <a:picLocks noChangeAspect="1"/>
          </p:cNvPicPr>
          <p:nvPr/>
        </p:nvPicPr>
        <p:blipFill>
          <a:blip r:embed="rId10"/>
          <a:stretch>
            <a:fillRect/>
          </a:stretch>
        </p:blipFill>
        <p:spPr>
          <a:xfrm>
            <a:off x="10934665" y="5668401"/>
            <a:ext cx="749301" cy="546101"/>
          </a:xfrm>
          <a:prstGeom prst="rect">
            <a:avLst/>
          </a:prstGeom>
          <a:ln w="12700">
            <a:miter lim="400000"/>
          </a:ln>
        </p:spPr>
      </p:pic>
      <p:pic>
        <p:nvPicPr>
          <p:cNvPr id="302" name="선 선" descr="선 선"/>
          <p:cNvPicPr>
            <a:picLocks/>
          </p:cNvPicPr>
          <p:nvPr/>
        </p:nvPicPr>
        <p:blipFill>
          <a:blip r:embed="rId9"/>
          <a:stretch>
            <a:fillRect/>
          </a:stretch>
        </p:blipFill>
        <p:spPr>
          <a:xfrm>
            <a:off x="10615763" y="5831518"/>
            <a:ext cx="428105" cy="219868"/>
          </a:xfrm>
          <a:prstGeom prst="rect">
            <a:avLst/>
          </a:prstGeom>
        </p:spPr>
      </p:pic>
      <p:sp>
        <p:nvSpPr>
          <p:cNvPr id="304" name="Fused feature (containing both image and text information) vectors for individual tech docs.…"/>
          <p:cNvSpPr txBox="1"/>
          <p:nvPr/>
        </p:nvSpPr>
        <p:spPr>
          <a:xfrm>
            <a:off x="13826078" y="9933637"/>
            <a:ext cx="10441877" cy="749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EE2A16"/>
                </a:solidFill>
              </a:defRPr>
            </a:pPr>
            <a:r>
              <a:rPr dirty="0"/>
              <a:t>Fused feature (containing both image and text information) vectors for individual tech docs.</a:t>
            </a:r>
          </a:p>
          <a:p>
            <a:pPr>
              <a:defRPr>
                <a:solidFill>
                  <a:srgbClr val="EE2A16"/>
                </a:solidFill>
              </a:defRPr>
            </a:pPr>
            <a:r>
              <a:rPr dirty="0"/>
              <a:t>These vectors are then used as node features,</a:t>
            </a:r>
            <a:r>
              <a:rPr dirty="0">
                <a:solidFill>
                  <a:srgbClr val="3CB9A5"/>
                </a:solidFill>
              </a:rPr>
              <a:t> together with the network structure of the relations among documents</a:t>
            </a:r>
          </a:p>
          <a:p>
            <a:pPr>
              <a:defRPr>
                <a:solidFill>
                  <a:srgbClr val="2E2E57"/>
                </a:solidFill>
              </a:defRPr>
            </a:pPr>
            <a:r>
              <a:rPr dirty="0"/>
              <a:t>For the network fusion learning via GNN training.</a:t>
            </a:r>
          </a:p>
        </p:txBody>
      </p:sp>
      <p:pic>
        <p:nvPicPr>
          <p:cNvPr id="305" name="선 선" descr="선 선"/>
          <p:cNvPicPr>
            <a:picLocks/>
          </p:cNvPicPr>
          <p:nvPr/>
        </p:nvPicPr>
        <p:blipFill>
          <a:blip r:embed="rId11"/>
          <a:stretch>
            <a:fillRect/>
          </a:stretch>
        </p:blipFill>
        <p:spPr>
          <a:xfrm rot="5400000">
            <a:off x="15167464" y="8788420"/>
            <a:ext cx="1875838" cy="219868"/>
          </a:xfrm>
          <a:prstGeom prst="rect">
            <a:avLst/>
          </a:prstGeom>
        </p:spPr>
      </p:pic>
      <p:pic>
        <p:nvPicPr>
          <p:cNvPr id="307" name="선 선" descr="선 선"/>
          <p:cNvPicPr>
            <a:picLocks/>
          </p:cNvPicPr>
          <p:nvPr/>
        </p:nvPicPr>
        <p:blipFill>
          <a:blip r:embed="rId12"/>
          <a:stretch>
            <a:fillRect/>
          </a:stretch>
        </p:blipFill>
        <p:spPr>
          <a:xfrm rot="5400000">
            <a:off x="17767649" y="7574513"/>
            <a:ext cx="4570977" cy="219869"/>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A121F52C-8A17-98FA-E2F2-22ED3CCF2BAD}"/>
              </a:ext>
            </a:extLst>
          </p:cNvPr>
          <p:cNvSpPr>
            <a:spLocks noGrp="1"/>
          </p:cNvSpPr>
          <p:nvPr>
            <p:ph type="title"/>
          </p:nvPr>
        </p:nvSpPr>
        <p:spPr/>
        <p:txBody>
          <a:bodyPr/>
          <a:lstStyle/>
          <a:p>
            <a:r>
              <a:rPr lang="en-US" altLang="ko-Kore-KR" dirty="0"/>
              <a:t>Experiments</a:t>
            </a:r>
            <a:endParaRPr lang="ko-Kore-KR" altLang="en-US" dirty="0"/>
          </a:p>
        </p:txBody>
      </p:sp>
    </p:spTree>
    <p:extLst>
      <p:ext uri="{BB962C8B-B14F-4D97-AF65-F5344CB8AC3E}">
        <p14:creationId xmlns:p14="http://schemas.microsoft.com/office/powerpoint/2010/main" val="11501532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Experiment"/>
          <p:cNvSpPr txBox="1">
            <a:spLocks noGrp="1"/>
          </p:cNvSpPr>
          <p:nvPr>
            <p:ph type="title"/>
          </p:nvPr>
        </p:nvSpPr>
        <p:spPr>
          <a:prstGeom prst="rect">
            <a:avLst/>
          </a:prstGeom>
        </p:spPr>
        <p:txBody>
          <a:bodyPr/>
          <a:lstStyle/>
          <a:p>
            <a:r>
              <a:t>Experiment</a:t>
            </a:r>
          </a:p>
        </p:txBody>
      </p:sp>
      <p:sp>
        <p:nvSpPr>
          <p:cNvPr id="311" name="슬라이드 부제"/>
          <p:cNvSpPr txBox="1">
            <a:spLocks noGrp="1"/>
          </p:cNvSpPr>
          <p:nvPr>
            <p:ph type="body" idx="21"/>
          </p:nvPr>
        </p:nvSpPr>
        <p:spPr>
          <a:prstGeom prst="rect">
            <a:avLst/>
          </a:prstGeom>
        </p:spPr>
        <p:txBody>
          <a:bodyPr/>
          <a:lstStyle/>
          <a:p>
            <a:endParaRPr/>
          </a:p>
        </p:txBody>
      </p:sp>
      <p:sp>
        <p:nvSpPr>
          <p:cNvPr id="312" name="Table III : Section(IPC-1DIGIT) Classification Results…"/>
          <p:cNvSpPr txBox="1">
            <a:spLocks noGrp="1"/>
          </p:cNvSpPr>
          <p:nvPr>
            <p:ph type="body" sz="half" idx="1"/>
          </p:nvPr>
        </p:nvSpPr>
        <p:spPr>
          <a:xfrm>
            <a:off x="1206500" y="3309651"/>
            <a:ext cx="15605595" cy="8256012"/>
          </a:xfrm>
          <a:prstGeom prst="rect">
            <a:avLst/>
          </a:prstGeom>
        </p:spPr>
        <p:txBody>
          <a:bodyPr>
            <a:normAutofit lnSpcReduction="10000"/>
          </a:bodyPr>
          <a:lstStyle/>
          <a:p>
            <a:pPr marL="434340" indent="-434340" defTabSz="1853137">
              <a:spcBef>
                <a:spcPts val="3400"/>
              </a:spcBef>
              <a:defRPr sz="3420"/>
            </a:pPr>
            <a:r>
              <a:t>Table III : Section</a:t>
            </a:r>
            <a:r>
              <a:rPr sz="2660"/>
              <a:t>(IPC-1DIGIT)</a:t>
            </a:r>
            <a:r>
              <a:t> Classification Results </a:t>
            </a:r>
          </a:p>
          <a:p>
            <a:pPr marL="897636" lvl="1" indent="-434340" defTabSz="1853137">
              <a:spcBef>
                <a:spcPts val="3400"/>
              </a:spcBef>
              <a:defRPr sz="3420"/>
            </a:pPr>
            <a:r>
              <a:t>Image + Text + Network (TechDoc)’s performance is best</a:t>
            </a:r>
          </a:p>
          <a:p>
            <a:pPr marL="434340" indent="-434340" defTabSz="1853137">
              <a:spcBef>
                <a:spcPts val="3400"/>
              </a:spcBef>
              <a:defRPr sz="3420"/>
            </a:pPr>
            <a:r>
              <a:t>Table IV : Class</a:t>
            </a:r>
            <a:r>
              <a:rPr sz="2660"/>
              <a:t>(IPC3 - Digit)</a:t>
            </a:r>
            <a:r>
              <a:t> Classification results</a:t>
            </a:r>
          </a:p>
          <a:p>
            <a:pPr marL="897636" lvl="1" indent="-434340" defTabSz="1853137">
              <a:spcBef>
                <a:spcPts val="3400"/>
              </a:spcBef>
              <a:defRPr sz="3420"/>
            </a:pPr>
            <a:r>
              <a:t>Image + Text + Network (TechDoc)’s performance is best</a:t>
            </a:r>
          </a:p>
          <a:p>
            <a:pPr marL="434340" indent="-434340" defTabSz="1853137">
              <a:spcBef>
                <a:spcPts val="3400"/>
              </a:spcBef>
              <a:defRPr sz="3420"/>
            </a:pPr>
            <a:r>
              <a:t>Table VI : Subclass</a:t>
            </a:r>
            <a:r>
              <a:rPr sz="2736"/>
              <a:t>(IPC4 - Digit) </a:t>
            </a:r>
            <a:r>
              <a:rPr sz="3496"/>
              <a:t>Classification results with different models</a:t>
            </a:r>
          </a:p>
          <a:p>
            <a:pPr marL="907288" lvl="1" indent="-443991" defTabSz="1853137">
              <a:spcBef>
                <a:spcPts val="3400"/>
              </a:spcBef>
              <a:defRPr sz="3420"/>
            </a:pPr>
            <a:r>
              <a:rPr sz="3496"/>
              <a:t>Image + Text + Network (TechDoc)’s performance is Better than, any other models in acc. And RAR. But, not in training time.</a:t>
            </a:r>
          </a:p>
          <a:p>
            <a:pPr marL="443991" indent="-443991" defTabSz="1853137">
              <a:spcBef>
                <a:spcPts val="3400"/>
              </a:spcBef>
              <a:defRPr sz="3420"/>
            </a:pPr>
            <a:r>
              <a:rPr sz="3496"/>
              <a:t>TABLE VII : time-complexity Analysis with different models</a:t>
            </a:r>
          </a:p>
          <a:p>
            <a:pPr marL="907288" lvl="1" indent="-443991" defTabSz="1853137">
              <a:spcBef>
                <a:spcPts val="3400"/>
              </a:spcBef>
              <a:defRPr sz="3420"/>
            </a:pPr>
            <a:r>
              <a:rPr sz="3496"/>
              <a:t>TechDoc presents statistically significant accuracy advantages over all prior models, despite requiring additional training time to process and fuse additional image and network information.</a:t>
            </a:r>
          </a:p>
        </p:txBody>
      </p:sp>
      <p:grpSp>
        <p:nvGrpSpPr>
          <p:cNvPr id="325" name="그룹화"/>
          <p:cNvGrpSpPr/>
          <p:nvPr/>
        </p:nvGrpSpPr>
        <p:grpSpPr>
          <a:xfrm>
            <a:off x="16773899" y="715195"/>
            <a:ext cx="7008417" cy="12285610"/>
            <a:chOff x="0" y="0"/>
            <a:chExt cx="7008416" cy="12285610"/>
          </a:xfrm>
        </p:grpSpPr>
        <p:pic>
          <p:nvPicPr>
            <p:cNvPr id="313" name="이미지" descr="이미지"/>
            <p:cNvPicPr>
              <a:picLocks noChangeAspect="1"/>
            </p:cNvPicPr>
            <p:nvPr/>
          </p:nvPicPr>
          <p:blipFill>
            <a:blip r:embed="rId3"/>
            <a:stretch>
              <a:fillRect/>
            </a:stretch>
          </p:blipFill>
          <p:spPr>
            <a:xfrm>
              <a:off x="65590" y="0"/>
              <a:ext cx="6877237" cy="5033183"/>
            </a:xfrm>
            <a:prstGeom prst="rect">
              <a:avLst/>
            </a:prstGeom>
            <a:ln w="12700" cap="flat">
              <a:noFill/>
              <a:miter lim="400000"/>
            </a:ln>
            <a:effectLst/>
          </p:spPr>
        </p:pic>
        <p:grpSp>
          <p:nvGrpSpPr>
            <p:cNvPr id="316" name="그룹화"/>
            <p:cNvGrpSpPr/>
            <p:nvPr/>
          </p:nvGrpSpPr>
          <p:grpSpPr>
            <a:xfrm>
              <a:off x="-1" y="5058399"/>
              <a:ext cx="7008418" cy="7227212"/>
              <a:chOff x="0" y="0"/>
              <a:chExt cx="7008416" cy="7227210"/>
            </a:xfrm>
          </p:grpSpPr>
          <p:pic>
            <p:nvPicPr>
              <p:cNvPr id="314" name="이미지" descr="이미지"/>
              <p:cNvPicPr>
                <a:picLocks noChangeAspect="1"/>
              </p:cNvPicPr>
              <p:nvPr/>
            </p:nvPicPr>
            <p:blipFill>
              <a:blip r:embed="rId4"/>
              <a:stretch>
                <a:fillRect/>
              </a:stretch>
            </p:blipFill>
            <p:spPr>
              <a:xfrm>
                <a:off x="0" y="0"/>
                <a:ext cx="7001471" cy="3959165"/>
              </a:xfrm>
              <a:prstGeom prst="rect">
                <a:avLst/>
              </a:prstGeom>
              <a:ln w="12700" cap="flat">
                <a:noFill/>
                <a:miter lim="400000"/>
              </a:ln>
              <a:effectLst/>
            </p:spPr>
          </p:pic>
          <p:pic>
            <p:nvPicPr>
              <p:cNvPr id="315" name="이미지" descr="이미지"/>
              <p:cNvPicPr>
                <a:picLocks noChangeAspect="1"/>
              </p:cNvPicPr>
              <p:nvPr/>
            </p:nvPicPr>
            <p:blipFill>
              <a:blip r:embed="rId5"/>
              <a:stretch>
                <a:fillRect/>
              </a:stretch>
            </p:blipFill>
            <p:spPr>
              <a:xfrm>
                <a:off x="215323" y="3872340"/>
                <a:ext cx="6793094" cy="3354871"/>
              </a:xfrm>
              <a:prstGeom prst="rect">
                <a:avLst/>
              </a:prstGeom>
              <a:ln w="12700" cap="flat">
                <a:noFill/>
                <a:miter lim="400000"/>
              </a:ln>
              <a:effectLst/>
            </p:spPr>
          </p:pic>
        </p:grpSp>
        <p:pic>
          <p:nvPicPr>
            <p:cNvPr id="317" name="직사각형 직사각형" descr="직사각형 직사각형"/>
            <p:cNvPicPr>
              <a:picLocks/>
            </p:cNvPicPr>
            <p:nvPr/>
          </p:nvPicPr>
          <p:blipFill>
            <a:blip r:embed="rId6"/>
            <a:stretch>
              <a:fillRect/>
            </a:stretch>
          </p:blipFill>
          <p:spPr>
            <a:xfrm>
              <a:off x="288583" y="8612870"/>
              <a:ext cx="6431251" cy="317501"/>
            </a:xfrm>
            <a:prstGeom prst="rect">
              <a:avLst/>
            </a:prstGeom>
            <a:effectLst/>
          </p:spPr>
        </p:pic>
        <p:pic>
          <p:nvPicPr>
            <p:cNvPr id="319" name="직사각형 직사각형" descr="직사각형 직사각형"/>
            <p:cNvPicPr>
              <a:picLocks/>
            </p:cNvPicPr>
            <p:nvPr/>
          </p:nvPicPr>
          <p:blipFill>
            <a:blip r:embed="rId6"/>
            <a:stretch>
              <a:fillRect/>
            </a:stretch>
          </p:blipFill>
          <p:spPr>
            <a:xfrm>
              <a:off x="288583" y="11894351"/>
              <a:ext cx="6431251" cy="317501"/>
            </a:xfrm>
            <a:prstGeom prst="rect">
              <a:avLst/>
            </a:prstGeom>
            <a:effectLst/>
          </p:spPr>
        </p:pic>
        <p:pic>
          <p:nvPicPr>
            <p:cNvPr id="321" name="직사각형 직사각형" descr="직사각형 직사각형"/>
            <p:cNvPicPr>
              <a:picLocks/>
            </p:cNvPicPr>
            <p:nvPr/>
          </p:nvPicPr>
          <p:blipFill>
            <a:blip r:embed="rId7"/>
            <a:stretch>
              <a:fillRect/>
            </a:stretch>
          </p:blipFill>
          <p:spPr>
            <a:xfrm>
              <a:off x="260512" y="4592029"/>
              <a:ext cx="6487393" cy="317501"/>
            </a:xfrm>
            <a:prstGeom prst="rect">
              <a:avLst/>
            </a:prstGeom>
            <a:effectLst/>
          </p:spPr>
        </p:pic>
        <p:pic>
          <p:nvPicPr>
            <p:cNvPr id="323" name="직사각형 직사각형" descr="직사각형 직사각형"/>
            <p:cNvPicPr>
              <a:picLocks/>
            </p:cNvPicPr>
            <p:nvPr/>
          </p:nvPicPr>
          <p:blipFill>
            <a:blip r:embed="rId7"/>
            <a:stretch>
              <a:fillRect/>
            </a:stretch>
          </p:blipFill>
          <p:spPr>
            <a:xfrm>
              <a:off x="260512" y="1941721"/>
              <a:ext cx="6487393" cy="317501"/>
            </a:xfrm>
            <a:prstGeom prst="rect">
              <a:avLst/>
            </a:prstGeom>
            <a:effectLst/>
          </p:spPr>
        </p:pic>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Experiment"/>
          <p:cNvSpPr txBox="1">
            <a:spLocks noGrp="1"/>
          </p:cNvSpPr>
          <p:nvPr>
            <p:ph type="title"/>
          </p:nvPr>
        </p:nvSpPr>
        <p:spPr>
          <a:prstGeom prst="rect">
            <a:avLst/>
          </a:prstGeom>
        </p:spPr>
        <p:txBody>
          <a:bodyPr/>
          <a:lstStyle/>
          <a:p>
            <a:r>
              <a:t>Experiment</a:t>
            </a:r>
          </a:p>
        </p:txBody>
      </p:sp>
      <p:sp>
        <p:nvSpPr>
          <p:cNvPr id="330" name="Unimodal vs multimoda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25500">
              <a:defRPr sz="5000"/>
            </a:lvl1pPr>
          </a:lstStyle>
          <a:p>
            <a:r>
              <a:t>Unimodal vs multimodal</a:t>
            </a:r>
          </a:p>
        </p:txBody>
      </p:sp>
      <p:sp>
        <p:nvSpPr>
          <p:cNvPr id="331" name="7a and 7b, we can find both models achieve a better accuracy in sections A, B, G, and H than in the other sections.…"/>
          <p:cNvSpPr txBox="1">
            <a:spLocks noGrp="1"/>
          </p:cNvSpPr>
          <p:nvPr>
            <p:ph type="body" sz="half" idx="1"/>
          </p:nvPr>
        </p:nvSpPr>
        <p:spPr>
          <a:xfrm>
            <a:off x="1206499" y="3309651"/>
            <a:ext cx="11974158" cy="8256012"/>
          </a:xfrm>
          <a:prstGeom prst="rect">
            <a:avLst/>
          </a:prstGeom>
        </p:spPr>
        <p:txBody>
          <a:bodyPr>
            <a:normAutofit/>
          </a:bodyPr>
          <a:lstStyle/>
          <a:p>
            <a:pPr marL="417195" indent="-417195" defTabSz="1779987">
              <a:spcBef>
                <a:spcPts val="3200"/>
              </a:spcBef>
              <a:defRPr sz="3285"/>
            </a:pPr>
            <a:r>
              <a:t>7a and 7b, we can find both models achieve a better accuracy in sections A, B, G, and H than in the other sections.</a:t>
            </a:r>
          </a:p>
          <a:p>
            <a:pPr marL="417195" indent="-417195" defTabSz="1779987">
              <a:spcBef>
                <a:spcPts val="3200"/>
              </a:spcBef>
              <a:defRPr sz="3285"/>
            </a:pPr>
            <a:r>
              <a:t>The imbalanced patent dataset has a more significant impact on the image-only model than others.</a:t>
            </a:r>
          </a:p>
          <a:p>
            <a:pPr marL="417195" indent="-417195" defTabSz="1779987">
              <a:spcBef>
                <a:spcPts val="3200"/>
              </a:spcBef>
              <a:defRPr sz="3285"/>
            </a:pPr>
            <a:r>
              <a:t>The image-only model even ignores section D</a:t>
            </a:r>
          </a:p>
          <a:p>
            <a:pPr marL="417195" indent="-417195" defTabSz="1779987">
              <a:spcBef>
                <a:spcPts val="3200"/>
              </a:spcBef>
              <a:defRPr sz="3285"/>
            </a:pPr>
            <a:r>
              <a:t>TechDoc outperforms all the unimodal models in section D.</a:t>
            </a:r>
          </a:p>
          <a:p>
            <a:pPr marL="417195" indent="-417195" defTabSz="1779987">
              <a:spcBef>
                <a:spcPts val="3200"/>
              </a:spcBef>
              <a:defRPr sz="3285"/>
            </a:pPr>
            <a:r>
              <a:t>network-only model has a good performance for small groups,</a:t>
            </a:r>
          </a:p>
          <a:p>
            <a:pPr marL="417195" indent="-417195" defTabSz="1779987">
              <a:spcBef>
                <a:spcPts val="3200"/>
              </a:spcBef>
              <a:defRPr sz="3285"/>
            </a:pPr>
            <a:r>
              <a:t>In the second column of Fig. 7b and 7c, we can see that most misclassifications occur in Section B. The same situation is also shown in Fig. 7d, whereas TechDoc alleviates this problem to a certain extent.</a:t>
            </a:r>
          </a:p>
        </p:txBody>
      </p:sp>
      <p:grpSp>
        <p:nvGrpSpPr>
          <p:cNvPr id="357" name="그룹화"/>
          <p:cNvGrpSpPr/>
          <p:nvPr/>
        </p:nvGrpSpPr>
        <p:grpSpPr>
          <a:xfrm>
            <a:off x="13403216" y="697231"/>
            <a:ext cx="10292228" cy="8170472"/>
            <a:chOff x="0" y="0"/>
            <a:chExt cx="10292227" cy="8170471"/>
          </a:xfrm>
        </p:grpSpPr>
        <p:pic>
          <p:nvPicPr>
            <p:cNvPr id="332" name="이미지" descr="이미지"/>
            <p:cNvPicPr>
              <a:picLocks noChangeAspect="1"/>
            </p:cNvPicPr>
            <p:nvPr/>
          </p:nvPicPr>
          <p:blipFill>
            <a:blip r:embed="rId3"/>
            <a:stretch>
              <a:fillRect/>
            </a:stretch>
          </p:blipFill>
          <p:spPr>
            <a:xfrm>
              <a:off x="0" y="0"/>
              <a:ext cx="10292228" cy="8170472"/>
            </a:xfrm>
            <a:prstGeom prst="rect">
              <a:avLst/>
            </a:prstGeom>
            <a:ln w="12700" cap="flat">
              <a:noFill/>
              <a:miter lim="400000"/>
            </a:ln>
            <a:effectLst/>
          </p:spPr>
        </p:pic>
        <p:pic>
          <p:nvPicPr>
            <p:cNvPr id="333" name="직사각형 직사각형" descr="직사각형 직사각형"/>
            <p:cNvPicPr>
              <a:picLocks/>
            </p:cNvPicPr>
            <p:nvPr/>
          </p:nvPicPr>
          <p:blipFill>
            <a:blip r:embed="rId4"/>
            <a:stretch>
              <a:fillRect/>
            </a:stretch>
          </p:blipFill>
          <p:spPr>
            <a:xfrm>
              <a:off x="1524384" y="4371662"/>
              <a:ext cx="893648" cy="807612"/>
            </a:xfrm>
            <a:prstGeom prst="rect">
              <a:avLst/>
            </a:prstGeom>
            <a:effectLst/>
          </p:spPr>
        </p:pic>
        <p:pic>
          <p:nvPicPr>
            <p:cNvPr id="335" name="직사각형 직사각형" descr="직사각형 직사각형"/>
            <p:cNvPicPr>
              <a:picLocks/>
            </p:cNvPicPr>
            <p:nvPr/>
          </p:nvPicPr>
          <p:blipFill>
            <a:blip r:embed="rId4"/>
            <a:stretch>
              <a:fillRect/>
            </a:stretch>
          </p:blipFill>
          <p:spPr>
            <a:xfrm>
              <a:off x="3779473" y="6572871"/>
              <a:ext cx="893648" cy="807611"/>
            </a:xfrm>
            <a:prstGeom prst="rect">
              <a:avLst/>
            </a:prstGeom>
            <a:effectLst/>
          </p:spPr>
        </p:pic>
        <p:pic>
          <p:nvPicPr>
            <p:cNvPr id="337" name="직사각형 직사각형" descr="직사각형 직사각형"/>
            <p:cNvPicPr>
              <a:picLocks/>
            </p:cNvPicPr>
            <p:nvPr/>
          </p:nvPicPr>
          <p:blipFill>
            <a:blip r:embed="rId4"/>
            <a:stretch>
              <a:fillRect/>
            </a:stretch>
          </p:blipFill>
          <p:spPr>
            <a:xfrm>
              <a:off x="6076068" y="456384"/>
              <a:ext cx="893648" cy="807612"/>
            </a:xfrm>
            <a:prstGeom prst="rect">
              <a:avLst/>
            </a:prstGeom>
            <a:effectLst/>
          </p:spPr>
        </p:pic>
        <p:pic>
          <p:nvPicPr>
            <p:cNvPr id="339" name="직사각형 직사각형" descr="직사각형 직사각형"/>
            <p:cNvPicPr>
              <a:picLocks/>
            </p:cNvPicPr>
            <p:nvPr/>
          </p:nvPicPr>
          <p:blipFill>
            <a:blip r:embed="rId4"/>
            <a:stretch>
              <a:fillRect/>
            </a:stretch>
          </p:blipFill>
          <p:spPr>
            <a:xfrm>
              <a:off x="8331156" y="2657593"/>
              <a:ext cx="893648" cy="807612"/>
            </a:xfrm>
            <a:prstGeom prst="rect">
              <a:avLst/>
            </a:prstGeom>
            <a:effectLst/>
          </p:spPr>
        </p:pic>
        <p:pic>
          <p:nvPicPr>
            <p:cNvPr id="341" name="직사각형 직사각형" descr="직사각형 직사각형"/>
            <p:cNvPicPr>
              <a:picLocks/>
            </p:cNvPicPr>
            <p:nvPr/>
          </p:nvPicPr>
          <p:blipFill>
            <a:blip r:embed="rId5"/>
            <a:stretch>
              <a:fillRect/>
            </a:stretch>
          </p:blipFill>
          <p:spPr>
            <a:xfrm>
              <a:off x="2704566" y="456384"/>
              <a:ext cx="446716" cy="3050920"/>
            </a:xfrm>
            <a:prstGeom prst="rect">
              <a:avLst/>
            </a:prstGeom>
            <a:effectLst/>
          </p:spPr>
        </p:pic>
        <p:pic>
          <p:nvPicPr>
            <p:cNvPr id="343" name="직사각형 직사각형" descr="직사각형 직사각형"/>
            <p:cNvPicPr>
              <a:picLocks/>
            </p:cNvPicPr>
            <p:nvPr/>
          </p:nvPicPr>
          <p:blipFill>
            <a:blip r:embed="rId5"/>
            <a:stretch>
              <a:fillRect/>
            </a:stretch>
          </p:blipFill>
          <p:spPr>
            <a:xfrm>
              <a:off x="7228580" y="4316322"/>
              <a:ext cx="446715" cy="3050920"/>
            </a:xfrm>
            <a:prstGeom prst="rect">
              <a:avLst/>
            </a:prstGeom>
            <a:effectLst/>
          </p:spPr>
        </p:pic>
        <p:pic>
          <p:nvPicPr>
            <p:cNvPr id="345" name="직사각형 직사각형" descr="직사각형 직사각형"/>
            <p:cNvPicPr>
              <a:picLocks/>
            </p:cNvPicPr>
            <p:nvPr/>
          </p:nvPicPr>
          <p:blipFill>
            <a:blip r:embed="rId5"/>
            <a:stretch>
              <a:fillRect/>
            </a:stretch>
          </p:blipFill>
          <p:spPr>
            <a:xfrm>
              <a:off x="7228580" y="456384"/>
              <a:ext cx="446715" cy="3050920"/>
            </a:xfrm>
            <a:prstGeom prst="rect">
              <a:avLst/>
            </a:prstGeom>
            <a:effectLst/>
          </p:spPr>
        </p:pic>
        <p:pic>
          <p:nvPicPr>
            <p:cNvPr id="347" name="직사각형 직사각형" descr="직사각형 직사각형"/>
            <p:cNvPicPr>
              <a:picLocks/>
            </p:cNvPicPr>
            <p:nvPr/>
          </p:nvPicPr>
          <p:blipFill>
            <a:blip r:embed="rId5"/>
            <a:stretch>
              <a:fillRect/>
            </a:stretch>
          </p:blipFill>
          <p:spPr>
            <a:xfrm>
              <a:off x="2607722" y="4316322"/>
              <a:ext cx="446715" cy="3050920"/>
            </a:xfrm>
            <a:prstGeom prst="rect">
              <a:avLst/>
            </a:prstGeom>
            <a:effectLst/>
          </p:spPr>
        </p:pic>
        <p:pic>
          <p:nvPicPr>
            <p:cNvPr id="349" name="직사각형 직사각형" descr="직사각형 직사각형"/>
            <p:cNvPicPr>
              <a:picLocks/>
            </p:cNvPicPr>
            <p:nvPr/>
          </p:nvPicPr>
          <p:blipFill>
            <a:blip r:embed="rId4"/>
            <a:stretch>
              <a:fillRect/>
            </a:stretch>
          </p:blipFill>
          <p:spPr>
            <a:xfrm>
              <a:off x="6062233" y="4337372"/>
              <a:ext cx="893648" cy="807612"/>
            </a:xfrm>
            <a:prstGeom prst="rect">
              <a:avLst/>
            </a:prstGeom>
            <a:effectLst/>
          </p:spPr>
        </p:pic>
        <p:pic>
          <p:nvPicPr>
            <p:cNvPr id="351" name="직사각형 직사각형" descr="직사각형 직사각형"/>
            <p:cNvPicPr>
              <a:picLocks/>
            </p:cNvPicPr>
            <p:nvPr/>
          </p:nvPicPr>
          <p:blipFill>
            <a:blip r:embed="rId4"/>
            <a:stretch>
              <a:fillRect/>
            </a:stretch>
          </p:blipFill>
          <p:spPr>
            <a:xfrm>
              <a:off x="8317322" y="6538581"/>
              <a:ext cx="893647" cy="807612"/>
            </a:xfrm>
            <a:prstGeom prst="rect">
              <a:avLst/>
            </a:prstGeom>
            <a:effectLst/>
          </p:spPr>
        </p:pic>
        <p:pic>
          <p:nvPicPr>
            <p:cNvPr id="353" name="직사각형 직사각형" descr="직사각형 직사각형"/>
            <p:cNvPicPr>
              <a:picLocks/>
            </p:cNvPicPr>
            <p:nvPr/>
          </p:nvPicPr>
          <p:blipFill>
            <a:blip r:embed="rId4"/>
            <a:stretch>
              <a:fillRect/>
            </a:stretch>
          </p:blipFill>
          <p:spPr>
            <a:xfrm>
              <a:off x="1524384" y="477434"/>
              <a:ext cx="893648" cy="807612"/>
            </a:xfrm>
            <a:prstGeom prst="rect">
              <a:avLst/>
            </a:prstGeom>
            <a:effectLst/>
          </p:spPr>
        </p:pic>
        <p:pic>
          <p:nvPicPr>
            <p:cNvPr id="355" name="직사각형 직사각형" descr="직사각형 직사각형"/>
            <p:cNvPicPr>
              <a:picLocks/>
            </p:cNvPicPr>
            <p:nvPr/>
          </p:nvPicPr>
          <p:blipFill>
            <a:blip r:embed="rId4"/>
            <a:stretch>
              <a:fillRect/>
            </a:stretch>
          </p:blipFill>
          <p:spPr>
            <a:xfrm>
              <a:off x="3779473" y="2678642"/>
              <a:ext cx="893648" cy="807612"/>
            </a:xfrm>
            <a:prstGeom prst="rect">
              <a:avLst/>
            </a:prstGeom>
            <a:effectLst/>
          </p:spPr>
        </p:pic>
      </p:grpSp>
      <p:pic>
        <p:nvPicPr>
          <p:cNvPr id="358" name="이미지" descr="이미지"/>
          <p:cNvPicPr>
            <a:picLocks noChangeAspect="1"/>
          </p:cNvPicPr>
          <p:nvPr/>
        </p:nvPicPr>
        <p:blipFill>
          <a:blip r:embed="rId6"/>
          <a:srcRect/>
          <a:stretch>
            <a:fillRect/>
          </a:stretch>
        </p:blipFill>
        <p:spPr>
          <a:xfrm>
            <a:off x="14429370" y="8908334"/>
            <a:ext cx="8239983" cy="411062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Introduction"/>
          <p:cNvSpPr txBox="1">
            <a:spLocks noGrp="1"/>
          </p:cNvSpPr>
          <p:nvPr>
            <p:ph type="title"/>
          </p:nvPr>
        </p:nvSpPr>
        <p:spPr>
          <a:prstGeom prst="rect">
            <a:avLst/>
          </a:prstGeom>
        </p:spPr>
        <p:txBody>
          <a:bodyPr/>
          <a:lstStyle/>
          <a:p>
            <a:r>
              <a:t>Introduction</a:t>
            </a:r>
          </a:p>
        </p:txBody>
      </p:sp>
      <p:sp>
        <p:nvSpPr>
          <p:cNvPr id="174" name="슬라이드 부제"/>
          <p:cNvSpPr txBox="1">
            <a:spLocks noGrp="1"/>
          </p:cNvSpPr>
          <p:nvPr>
            <p:ph type="body" idx="21"/>
          </p:nvPr>
        </p:nvSpPr>
        <p:spPr>
          <a:prstGeom prst="rect">
            <a:avLst/>
          </a:prstGeom>
        </p:spPr>
        <p:txBody>
          <a:bodyPr/>
          <a:lstStyle/>
          <a:p>
            <a:endParaRPr/>
          </a:p>
        </p:txBody>
      </p:sp>
      <p:sp>
        <p:nvSpPr>
          <p:cNvPr id="175" name="TechDoc…"/>
          <p:cNvSpPr txBox="1">
            <a:spLocks noGrp="1"/>
          </p:cNvSpPr>
          <p:nvPr>
            <p:ph type="body" idx="1"/>
          </p:nvPr>
        </p:nvSpPr>
        <p:spPr>
          <a:prstGeom prst="rect">
            <a:avLst/>
          </a:prstGeom>
        </p:spPr>
        <p:txBody>
          <a:bodyPr/>
          <a:lstStyle/>
          <a:p>
            <a:r>
              <a:rPr dirty="0" err="1">
                <a:latin typeface="+mn-lt"/>
              </a:rPr>
              <a:t>TechDoc</a:t>
            </a:r>
            <a:endParaRPr dirty="0">
              <a:latin typeface="+mn-lt"/>
            </a:endParaRPr>
          </a:p>
          <a:p>
            <a:pPr lvl="1"/>
            <a:r>
              <a:rPr dirty="0">
                <a:latin typeface="+mn-lt"/>
              </a:rPr>
              <a:t>Benchmark patent dataset</a:t>
            </a:r>
          </a:p>
          <a:p>
            <a:pPr lvl="1"/>
            <a:r>
              <a:rPr dirty="0">
                <a:latin typeface="+mn-lt"/>
              </a:rPr>
              <a:t>Train the model to classify technical documents based on the hierarchical International Patent Classification (IPC) system as the evaluation case study.</a:t>
            </a:r>
          </a:p>
          <a:p>
            <a:pPr lvl="1"/>
            <a:r>
              <a:rPr dirty="0">
                <a:latin typeface="+mn-lt"/>
              </a:rPr>
              <a:t>First effort to utilize and synthesize intrinsic information within technical documents and the associations among the documents to automate hierarchical technical document classification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ethod"/>
          <p:cNvSpPr txBox="1">
            <a:spLocks noGrp="1"/>
          </p:cNvSpPr>
          <p:nvPr>
            <p:ph type="title"/>
          </p:nvPr>
        </p:nvSpPr>
        <p:spPr>
          <a:prstGeom prst="rect">
            <a:avLst/>
          </a:prstGeom>
        </p:spPr>
        <p:txBody>
          <a:bodyPr/>
          <a:lstStyle/>
          <a:p>
            <a:r>
              <a:t>Method</a:t>
            </a:r>
          </a:p>
        </p:txBody>
      </p:sp>
      <p:sp>
        <p:nvSpPr>
          <p:cNvPr id="180" name="슬라이드 부제"/>
          <p:cNvSpPr txBox="1">
            <a:spLocks noGrp="1"/>
          </p:cNvSpPr>
          <p:nvPr>
            <p:ph type="body" idx="21"/>
          </p:nvPr>
        </p:nvSpPr>
        <p:spPr>
          <a:prstGeom prst="rect">
            <a:avLst/>
          </a:prstGeom>
        </p:spPr>
        <p:txBody>
          <a:bodyPr/>
          <a:lstStyle/>
          <a:p>
            <a:endParaRPr/>
          </a:p>
        </p:txBody>
      </p:sp>
      <p:sp>
        <p:nvSpPr>
          <p:cNvPr id="181" name="Data Preprocessing…"/>
          <p:cNvSpPr txBox="1">
            <a:spLocks noGrp="1"/>
          </p:cNvSpPr>
          <p:nvPr>
            <p:ph type="body" sz="half" idx="1"/>
          </p:nvPr>
        </p:nvSpPr>
        <p:spPr>
          <a:xfrm>
            <a:off x="52230" y="3309651"/>
            <a:ext cx="11943417" cy="9352674"/>
          </a:xfrm>
          <a:prstGeom prst="rect">
            <a:avLst/>
          </a:prstGeom>
        </p:spPr>
        <p:txBody>
          <a:bodyPr/>
          <a:lstStyle/>
          <a:p>
            <a:pPr marL="354329" indent="-354329" defTabSz="1511770">
              <a:spcBef>
                <a:spcPts val="2700"/>
              </a:spcBef>
              <a:defRPr sz="2790"/>
            </a:pPr>
            <a:r>
              <a:rPr dirty="0"/>
              <a:t>Data Preprocessing</a:t>
            </a:r>
          </a:p>
          <a:p>
            <a:pPr marL="732281" lvl="1" indent="-354329" defTabSz="1511770">
              <a:spcBef>
                <a:spcPts val="2700"/>
              </a:spcBef>
              <a:defRPr sz="2790"/>
            </a:pPr>
            <a:r>
              <a:rPr dirty="0"/>
              <a:t>Text preprocessing methods</a:t>
            </a:r>
          </a:p>
          <a:p>
            <a:pPr marL="1110233" lvl="2" indent="-354329" defTabSz="1511770">
              <a:spcBef>
                <a:spcPts val="2700"/>
              </a:spcBef>
              <a:defRPr sz="2790"/>
            </a:pPr>
            <a:r>
              <a:rPr dirty="0"/>
              <a:t>Tokenization, phrasing, denoising, lemmatization, stop-word removal.</a:t>
            </a:r>
          </a:p>
          <a:p>
            <a:pPr marL="732281" lvl="1" indent="-354329" defTabSz="1511770">
              <a:spcBef>
                <a:spcPts val="2700"/>
              </a:spcBef>
              <a:defRPr sz="2790"/>
            </a:pPr>
            <a:r>
              <a:rPr dirty="0"/>
              <a:t>Compound images are separated into individual ones based on a pre-trained CNN model</a:t>
            </a:r>
          </a:p>
          <a:p>
            <a:pPr marL="732281" lvl="1" indent="-354329" defTabSz="1511770">
              <a:spcBef>
                <a:spcPts val="2700"/>
              </a:spcBef>
              <a:defRPr sz="2790"/>
            </a:pPr>
            <a:r>
              <a:rPr dirty="0"/>
              <a:t>A network of documents</a:t>
            </a:r>
          </a:p>
          <a:p>
            <a:pPr marL="1110233" lvl="2" indent="-354329" defTabSz="1511770">
              <a:spcBef>
                <a:spcPts val="2700"/>
              </a:spcBef>
              <a:defRPr sz="2790"/>
            </a:pPr>
            <a:r>
              <a:rPr dirty="0"/>
              <a:t>Based on their associations is constructed</a:t>
            </a:r>
          </a:p>
          <a:p>
            <a:pPr marL="354329" indent="-354329" defTabSz="1511770">
              <a:spcBef>
                <a:spcPts val="2700"/>
              </a:spcBef>
              <a:defRPr sz="2790"/>
            </a:pPr>
            <a:r>
              <a:rPr dirty="0"/>
              <a:t>Image and text fusion learning</a:t>
            </a:r>
          </a:p>
          <a:p>
            <a:pPr marL="732281" lvl="1" indent="-354329" defTabSz="1511770">
              <a:spcBef>
                <a:spcPts val="2700"/>
              </a:spcBef>
              <a:defRPr sz="2790"/>
            </a:pPr>
            <a:r>
              <a:rPr dirty="0"/>
              <a:t>Image and text feature vectors are jointly trained via neural networks and fused via stepwise concatenation operations</a:t>
            </a:r>
          </a:p>
          <a:p>
            <a:pPr marL="354329" indent="-354329" defTabSz="1511770">
              <a:spcBef>
                <a:spcPts val="2700"/>
              </a:spcBef>
              <a:defRPr sz="2790"/>
            </a:pPr>
            <a:r>
              <a:rPr dirty="0"/>
              <a:t>Network feature fusion learning and document classification.</a:t>
            </a:r>
          </a:p>
          <a:p>
            <a:pPr marL="732281" lvl="1" indent="-354329" defTabSz="1511770">
              <a:spcBef>
                <a:spcPts val="2700"/>
              </a:spcBef>
              <a:defRPr sz="2790"/>
            </a:pPr>
            <a:r>
              <a:rPr dirty="0"/>
              <a:t>Fused features from the second step are used as the input document vectors, together with the inter-document association network information, for network fusion learning and final document classification</a:t>
            </a:r>
          </a:p>
        </p:txBody>
      </p:sp>
      <p:pic>
        <p:nvPicPr>
          <p:cNvPr id="182" name="스크린샷 2023-04-24 오후 3.27.59.png" descr="스크린샷 2023-04-24 오후 3.27.59.png"/>
          <p:cNvPicPr>
            <a:picLocks noChangeAspect="1"/>
          </p:cNvPicPr>
          <p:nvPr/>
        </p:nvPicPr>
        <p:blipFill>
          <a:blip r:embed="rId3"/>
          <a:stretch>
            <a:fillRect/>
          </a:stretch>
        </p:blipFill>
        <p:spPr>
          <a:xfrm>
            <a:off x="12013674" y="4240970"/>
            <a:ext cx="12301697" cy="679984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B5ABEA-FB61-4D20-D725-BCDFC17B5EC9}"/>
              </a:ext>
            </a:extLst>
          </p:cNvPr>
          <p:cNvSpPr>
            <a:spLocks noGrp="1"/>
          </p:cNvSpPr>
          <p:nvPr>
            <p:ph type="title"/>
          </p:nvPr>
        </p:nvSpPr>
        <p:spPr/>
        <p:txBody>
          <a:bodyPr/>
          <a:lstStyle/>
          <a:p>
            <a:r>
              <a:rPr kumimoji="1" lang="en-US" altLang="ko-Kore-KR" dirty="0"/>
              <a:t>Related Works</a:t>
            </a:r>
            <a:endParaRPr kumimoji="1" lang="ko-Kore-KR" altLang="en-US" dirty="0"/>
          </a:p>
        </p:txBody>
      </p:sp>
    </p:spTree>
    <p:extLst>
      <p:ext uri="{BB962C8B-B14F-4D97-AF65-F5344CB8AC3E}">
        <p14:creationId xmlns:p14="http://schemas.microsoft.com/office/powerpoint/2010/main" val="162441043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9A4709-3B46-C238-43FB-AF01DD208FB1}"/>
              </a:ext>
            </a:extLst>
          </p:cNvPr>
          <p:cNvSpPr>
            <a:spLocks noGrp="1"/>
          </p:cNvSpPr>
          <p:nvPr>
            <p:ph type="title"/>
          </p:nvPr>
        </p:nvSpPr>
        <p:spPr/>
        <p:txBody>
          <a:bodyPr/>
          <a:lstStyle/>
          <a:p>
            <a:r>
              <a:rPr kumimoji="1" lang="en-US" altLang="ko-Kore-KR" dirty="0"/>
              <a:t>TechNet</a:t>
            </a:r>
            <a:endParaRPr kumimoji="1" lang="ko-Kore-KR" altLang="en-US" dirty="0"/>
          </a:p>
        </p:txBody>
      </p:sp>
      <p:sp>
        <p:nvSpPr>
          <p:cNvPr id="3" name="텍스트 개체 틀 2">
            <a:extLst>
              <a:ext uri="{FF2B5EF4-FFF2-40B4-BE49-F238E27FC236}">
                <a16:creationId xmlns:a16="http://schemas.microsoft.com/office/drawing/2014/main" id="{8B5E5D84-D1E0-7913-B87E-3C67E1E31B97}"/>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AA8CADE3-0BE9-A4C5-F704-E36C0A0DB465}"/>
              </a:ext>
            </a:extLst>
          </p:cNvPr>
          <p:cNvSpPr>
            <a:spLocks noGrp="1"/>
          </p:cNvSpPr>
          <p:nvPr>
            <p:ph type="body" idx="1"/>
          </p:nvPr>
        </p:nvSpPr>
        <p:spPr/>
        <p:txBody>
          <a:bodyPr/>
          <a:lstStyle/>
          <a:p>
            <a:r>
              <a:rPr lang="en" altLang="ko-Kore-KR" dirty="0">
                <a:effectLst/>
                <a:latin typeface="+mn-lt"/>
              </a:rPr>
              <a:t>TechNet is a semantic network consisting of words and phrases contained in patent titles and abstracts from the USPTO patent database, </a:t>
            </a:r>
          </a:p>
          <a:p>
            <a:pPr lvl="1"/>
            <a:r>
              <a:rPr lang="en" altLang="ko-Kore-KR" dirty="0">
                <a:effectLst/>
                <a:latin typeface="+mn-lt"/>
              </a:rPr>
              <a:t>and also provides embedding vectors for technical terms . </a:t>
            </a:r>
          </a:p>
          <a:p>
            <a:r>
              <a:rPr lang="en" altLang="ko-Kore-KR" dirty="0">
                <a:effectLst/>
                <a:latin typeface="+mn-lt"/>
              </a:rPr>
              <a:t>Using TechNet, each word is converted into a 150-dimension vector as the input of the multimodal deep learning model.</a:t>
            </a:r>
          </a:p>
          <a:p>
            <a:endParaRPr kumimoji="1" lang="ko-Kore-KR" altLang="en-US" dirty="0">
              <a:latin typeface="+mn-lt"/>
            </a:endParaRPr>
          </a:p>
        </p:txBody>
      </p:sp>
    </p:spTree>
    <p:extLst>
      <p:ext uri="{BB962C8B-B14F-4D97-AF65-F5344CB8AC3E}">
        <p14:creationId xmlns:p14="http://schemas.microsoft.com/office/powerpoint/2010/main" val="4466073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C45596-9EC5-424A-5693-57A11BBFFEBC}"/>
              </a:ext>
            </a:extLst>
          </p:cNvPr>
          <p:cNvSpPr>
            <a:spLocks noGrp="1"/>
          </p:cNvSpPr>
          <p:nvPr>
            <p:ph type="title"/>
          </p:nvPr>
        </p:nvSpPr>
        <p:spPr/>
        <p:txBody>
          <a:bodyPr/>
          <a:lstStyle/>
          <a:p>
            <a:r>
              <a:rPr kumimoji="1" lang="en-US" altLang="ko-Kore-KR" dirty="0"/>
              <a:t>Class Activation Mapping (CAM) technique</a:t>
            </a:r>
            <a:endParaRPr kumimoji="1" lang="ko-Kore-KR" altLang="en-US" dirty="0"/>
          </a:p>
        </p:txBody>
      </p:sp>
      <p:sp>
        <p:nvSpPr>
          <p:cNvPr id="3" name="텍스트 개체 틀 2">
            <a:extLst>
              <a:ext uri="{FF2B5EF4-FFF2-40B4-BE49-F238E27FC236}">
                <a16:creationId xmlns:a16="http://schemas.microsoft.com/office/drawing/2014/main" id="{6B06E21D-9762-8042-95F3-D4E902B16B4D}"/>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F0C726BF-E091-06CD-5956-9A9363407187}"/>
              </a:ext>
            </a:extLst>
          </p:cNvPr>
          <p:cNvSpPr>
            <a:spLocks noGrp="1"/>
          </p:cNvSpPr>
          <p:nvPr>
            <p:ph type="body" idx="1"/>
          </p:nvPr>
        </p:nvSpPr>
        <p:spPr/>
        <p:txBody>
          <a:bodyPr/>
          <a:lstStyle/>
          <a:p>
            <a:r>
              <a:rPr kumimoji="1" lang="en-US" altLang="ko-Kore-KR" dirty="0">
                <a:latin typeface="+mn-lt"/>
              </a:rPr>
              <a:t>CAM Technique to highlight the importance of the image region for the neural network.</a:t>
            </a:r>
            <a:endParaRPr kumimoji="1" lang="ko-Kore-KR" altLang="en-US" dirty="0">
              <a:latin typeface="+mn-lt"/>
            </a:endParaRPr>
          </a:p>
        </p:txBody>
      </p:sp>
      <p:pic>
        <p:nvPicPr>
          <p:cNvPr id="5" name="그림 4">
            <a:extLst>
              <a:ext uri="{FF2B5EF4-FFF2-40B4-BE49-F238E27FC236}">
                <a16:creationId xmlns:a16="http://schemas.microsoft.com/office/drawing/2014/main" id="{8CDE6508-0781-CCCE-85C8-C5C92A831788}"/>
              </a:ext>
            </a:extLst>
          </p:cNvPr>
          <p:cNvPicPr>
            <a:picLocks noChangeAspect="1"/>
          </p:cNvPicPr>
          <p:nvPr/>
        </p:nvPicPr>
        <p:blipFill>
          <a:blip r:embed="rId3"/>
          <a:stretch>
            <a:fillRect/>
          </a:stretch>
        </p:blipFill>
        <p:spPr>
          <a:xfrm>
            <a:off x="5191400" y="6006627"/>
            <a:ext cx="14001199" cy="4399722"/>
          </a:xfrm>
          <a:prstGeom prst="rect">
            <a:avLst/>
          </a:prstGeom>
        </p:spPr>
      </p:pic>
      <p:sp>
        <p:nvSpPr>
          <p:cNvPr id="7" name="TextBox 6">
            <a:extLst>
              <a:ext uri="{FF2B5EF4-FFF2-40B4-BE49-F238E27FC236}">
                <a16:creationId xmlns:a16="http://schemas.microsoft.com/office/drawing/2014/main" id="{7F113AB4-B0E4-DA67-566D-987270491605}"/>
              </a:ext>
            </a:extLst>
          </p:cNvPr>
          <p:cNvSpPr txBox="1"/>
          <p:nvPr/>
        </p:nvSpPr>
        <p:spPr>
          <a:xfrm>
            <a:off x="4902337" y="10406349"/>
            <a:ext cx="14001199"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altLang="ko-Kore-KR" sz="2800" i="1" dirty="0">
                <a:effectLst/>
                <a:latin typeface="Helvetica" pitchFamily="2" charset="0"/>
              </a:rPr>
              <a:t>Informative regions of five random patent images for the image</a:t>
            </a:r>
            <a:r>
              <a:rPr lang="en" altLang="ko-Kore-KR" sz="2800" dirty="0">
                <a:latin typeface="Helvetica" pitchFamily="2" charset="0"/>
              </a:rPr>
              <a:t> </a:t>
            </a:r>
            <a:r>
              <a:rPr lang="en" altLang="ko-Kore-KR" sz="2800" i="1" dirty="0">
                <a:effectLst/>
                <a:latin typeface="Helvetica" pitchFamily="2" charset="0"/>
              </a:rPr>
              <a:t>encoder identified via CAM technique</a:t>
            </a:r>
            <a:endParaRPr lang="en" altLang="ko-Kore-KR" sz="2800" dirty="0">
              <a:effectLst/>
              <a:latin typeface="Helvetica" pitchFamily="2" charset="0"/>
            </a:endParaRPr>
          </a:p>
        </p:txBody>
      </p:sp>
    </p:spTree>
    <p:extLst>
      <p:ext uri="{BB962C8B-B14F-4D97-AF65-F5344CB8AC3E}">
        <p14:creationId xmlns:p14="http://schemas.microsoft.com/office/powerpoint/2010/main" val="289443648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D75FFE-46C0-A749-513E-CD1C4866796B}"/>
              </a:ext>
            </a:extLst>
          </p:cNvPr>
          <p:cNvSpPr>
            <a:spLocks noGrp="1"/>
          </p:cNvSpPr>
          <p:nvPr>
            <p:ph type="title"/>
          </p:nvPr>
        </p:nvSpPr>
        <p:spPr/>
        <p:txBody>
          <a:bodyPr/>
          <a:lstStyle/>
          <a:p>
            <a:r>
              <a:rPr kumimoji="1" lang="en-US" altLang="ko-Kore-KR" dirty="0"/>
              <a:t>VGG19</a:t>
            </a:r>
            <a:endParaRPr kumimoji="1" lang="ko-Kore-KR" altLang="en-US" dirty="0"/>
          </a:p>
        </p:txBody>
      </p:sp>
      <p:sp>
        <p:nvSpPr>
          <p:cNvPr id="3" name="텍스트 개체 틀 2">
            <a:extLst>
              <a:ext uri="{FF2B5EF4-FFF2-40B4-BE49-F238E27FC236}">
                <a16:creationId xmlns:a16="http://schemas.microsoft.com/office/drawing/2014/main" id="{D4D41BA5-C95D-2FEB-7325-7EE49982D9BC}"/>
              </a:ext>
            </a:extLst>
          </p:cNvPr>
          <p:cNvSpPr>
            <a:spLocks noGrp="1"/>
          </p:cNvSpPr>
          <p:nvPr>
            <p:ph type="body" sz="quarter" idx="21"/>
          </p:nvPr>
        </p:nvSpPr>
        <p:spPr/>
        <p:txBody>
          <a:bodyPr/>
          <a:lstStyle/>
          <a:p>
            <a:endParaRPr kumimoji="1" lang="ko-Kore-KR" altLang="en-US"/>
          </a:p>
        </p:txBody>
      </p:sp>
      <p:sp>
        <p:nvSpPr>
          <p:cNvPr id="4" name="텍스트 개체 틀 3">
            <a:extLst>
              <a:ext uri="{FF2B5EF4-FFF2-40B4-BE49-F238E27FC236}">
                <a16:creationId xmlns:a16="http://schemas.microsoft.com/office/drawing/2014/main" id="{760402D9-D746-A424-9BAE-42296F5B7A3E}"/>
              </a:ext>
            </a:extLst>
          </p:cNvPr>
          <p:cNvSpPr>
            <a:spLocks noGrp="1"/>
          </p:cNvSpPr>
          <p:nvPr>
            <p:ph type="body" idx="1"/>
          </p:nvPr>
        </p:nvSpPr>
        <p:spPr>
          <a:xfrm>
            <a:off x="1206500" y="3309651"/>
            <a:ext cx="20364671" cy="8256012"/>
          </a:xfrm>
        </p:spPr>
        <p:txBody>
          <a:bodyPr>
            <a:normAutofit/>
          </a:bodyPr>
          <a:lstStyle/>
          <a:p>
            <a:r>
              <a:rPr lang="en" altLang="ko-Kore-KR" dirty="0">
                <a:effectLst/>
                <a:latin typeface="+mn-lt"/>
              </a:rPr>
              <a:t>It is a robust CNN model and has been widely used in many computer vision applications. It has 19 trainable layers, including convolutional layers, fully connected layers, max-pooling layers, and dropout layers</a:t>
            </a:r>
          </a:p>
          <a:p>
            <a:r>
              <a:rPr lang="en" altLang="ko-Kore-KR" dirty="0">
                <a:effectLst/>
                <a:latin typeface="+mn-lt"/>
              </a:rPr>
              <a:t>The VGG-19 model we used is pre-trained on ImageNet. </a:t>
            </a:r>
          </a:p>
          <a:p>
            <a:r>
              <a:rPr lang="en" altLang="ko-Kore-KR" dirty="0">
                <a:effectLst/>
                <a:latin typeface="+mn-lt"/>
              </a:rPr>
              <a:t>Then, transfer learning techniques are used to fine-tune the image encoder.</a:t>
            </a:r>
          </a:p>
          <a:p>
            <a:r>
              <a:rPr lang="en" altLang="ko-Kore-KR" dirty="0">
                <a:effectLst/>
                <a:latin typeface="+mn-lt"/>
              </a:rPr>
              <a:t>Specifically, the final prediction layer of the model is removed and replaced by a new fully connected layer, a dense layer, and an output layer on the top.</a:t>
            </a:r>
          </a:p>
          <a:p>
            <a:endParaRPr lang="en" altLang="ko-Kore-KR" dirty="0">
              <a:effectLst/>
              <a:latin typeface="+mn-lt"/>
            </a:endParaRPr>
          </a:p>
          <a:p>
            <a:endParaRPr kumimoji="1" lang="ko-Kore-KR" altLang="en-US" dirty="0">
              <a:latin typeface="+mn-lt"/>
            </a:endParaRPr>
          </a:p>
        </p:txBody>
      </p:sp>
      <p:pic>
        <p:nvPicPr>
          <p:cNvPr id="6" name="그림 5">
            <a:extLst>
              <a:ext uri="{FF2B5EF4-FFF2-40B4-BE49-F238E27FC236}">
                <a16:creationId xmlns:a16="http://schemas.microsoft.com/office/drawing/2014/main" id="{AA443106-2BE7-5983-202B-77EBDDC49850}"/>
              </a:ext>
            </a:extLst>
          </p:cNvPr>
          <p:cNvPicPr>
            <a:picLocks noChangeAspect="1"/>
          </p:cNvPicPr>
          <p:nvPr/>
        </p:nvPicPr>
        <p:blipFill>
          <a:blip r:embed="rId3"/>
          <a:stretch>
            <a:fillRect/>
          </a:stretch>
        </p:blipFill>
        <p:spPr>
          <a:xfrm>
            <a:off x="21571171" y="3576030"/>
            <a:ext cx="2437690" cy="9778463"/>
          </a:xfrm>
          <a:prstGeom prst="rect">
            <a:avLst/>
          </a:prstGeom>
        </p:spPr>
      </p:pic>
      <p:sp>
        <p:nvSpPr>
          <p:cNvPr id="5" name="직사각형 4">
            <a:extLst>
              <a:ext uri="{FF2B5EF4-FFF2-40B4-BE49-F238E27FC236}">
                <a16:creationId xmlns:a16="http://schemas.microsoft.com/office/drawing/2014/main" id="{474BB922-F7BE-286C-AF60-BCCE147568BC}"/>
              </a:ext>
            </a:extLst>
          </p:cNvPr>
          <p:cNvSpPr/>
          <p:nvPr/>
        </p:nvSpPr>
        <p:spPr>
          <a:xfrm>
            <a:off x="21571171" y="3340179"/>
            <a:ext cx="2437690" cy="1800000"/>
          </a:xfrm>
          <a:prstGeom prst="rect">
            <a:avLst/>
          </a:prstGeom>
          <a:noFill/>
          <a:ln w="50800" cap="flat">
            <a:gradFill>
              <a:gsLst>
                <a:gs pos="0">
                  <a:srgbClr val="2E2E57"/>
                </a:gs>
                <a:gs pos="74000">
                  <a:schemeClr val="accent1">
                    <a:lumMod val="45000"/>
                    <a:lumOff val="55000"/>
                  </a:schemeClr>
                </a:gs>
                <a:gs pos="83000">
                  <a:schemeClr val="accent1">
                    <a:lumMod val="45000"/>
                    <a:lumOff val="55000"/>
                  </a:schemeClr>
                </a:gs>
                <a:gs pos="100000">
                  <a:srgbClr val="2E2E57"/>
                </a:gs>
              </a:gsLst>
              <a:lin ang="5400000" scaled="1"/>
            </a:gra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ore-KR" altLang="en-US" sz="2300" b="0" i="0" u="none" strike="noStrike" cap="none" spc="0" normalizeH="0" baseline="0" dirty="0">
              <a:ln>
                <a:noFill/>
              </a:ln>
              <a:solidFill>
                <a:srgbClr val="FFFFFF"/>
              </a:solidFill>
              <a:effectLst/>
              <a:uFillTx/>
              <a:latin typeface="+mn-lt"/>
              <a:ea typeface="+mn-ea"/>
              <a:cs typeface="+mn-cs"/>
              <a:sym typeface="나눔고딕"/>
            </a:endParaRPr>
          </a:p>
        </p:txBody>
      </p:sp>
    </p:spTree>
    <p:extLst>
      <p:ext uri="{BB962C8B-B14F-4D97-AF65-F5344CB8AC3E}">
        <p14:creationId xmlns:p14="http://schemas.microsoft.com/office/powerpoint/2010/main" val="850058797"/>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FFFFFF"/>
      </a:dk1>
      <a:lt1>
        <a:srgbClr val="931B15"/>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나눔고딕"/>
        <a:ea typeface="나눔고딕"/>
        <a:cs typeface="나눔고딕"/>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FFFFFF"/>
            </a:solidFill>
            <a:effectLst/>
            <a:uFillTx/>
            <a:latin typeface="+mn-lt"/>
            <a:ea typeface="+mn-ea"/>
            <a:cs typeface="+mn-cs"/>
            <a:sym typeface="나눔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나눔고딕"/>
        <a:ea typeface="나눔고딕"/>
        <a:cs typeface="나눔고딕"/>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FFFFFF"/>
            </a:solidFill>
            <a:effectLst/>
            <a:uFillTx/>
            <a:latin typeface="+mn-lt"/>
            <a:ea typeface="+mn-ea"/>
            <a:cs typeface="+mn-cs"/>
            <a:sym typeface="나눔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931B15"/>
            </a:solidFill>
            <a:effectLst/>
            <a:uFillTx/>
            <a:latin typeface="+mn-lt"/>
            <a:ea typeface="+mn-ea"/>
            <a:cs typeface="+mn-cs"/>
            <a:sym typeface="나눔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5986</TotalTime>
  <Words>4983</Words>
  <Application>Microsoft Macintosh PowerPoint</Application>
  <PresentationFormat>사용자 지정</PresentationFormat>
  <Paragraphs>526</Paragraphs>
  <Slides>33</Slides>
  <Notes>23</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33</vt:i4>
      </vt:variant>
    </vt:vector>
  </HeadingPairs>
  <TitlesOfParts>
    <vt:vector size="46" baseType="lpstr">
      <vt:lpstr>-apple-system</vt:lpstr>
      <vt:lpstr>나눔스퀘어OTF ExtraBold</vt:lpstr>
      <vt:lpstr>넥슨 풋볼고딕 L</vt:lpstr>
      <vt:lpstr>Apple SD 산돌고딕 Neo 볼드체</vt:lpstr>
      <vt:lpstr>Apple SD 산돌고딕 Neo 일반체</vt:lpstr>
      <vt:lpstr>나눔고딕</vt:lpstr>
      <vt:lpstr>Söhne</vt:lpstr>
      <vt:lpstr>Times Roman</vt:lpstr>
      <vt:lpstr>Arial</vt:lpstr>
      <vt:lpstr>Helvetica</vt:lpstr>
      <vt:lpstr>Helvetica Neue</vt:lpstr>
      <vt:lpstr>Helvetica Neue Medium</vt:lpstr>
      <vt:lpstr>21_BasicWhite</vt:lpstr>
      <vt:lpstr>Deep Learning for Technical Document Classification</vt:lpstr>
      <vt:lpstr>Introduction</vt:lpstr>
      <vt:lpstr>Introduction</vt:lpstr>
      <vt:lpstr>Introduction</vt:lpstr>
      <vt:lpstr>Method</vt:lpstr>
      <vt:lpstr>Related Works</vt:lpstr>
      <vt:lpstr>TechNet</vt:lpstr>
      <vt:lpstr>Class Activation Mapping (CAM) technique</vt:lpstr>
      <vt:lpstr>VGG19</vt:lpstr>
      <vt:lpstr>Method</vt:lpstr>
      <vt:lpstr>Method</vt:lpstr>
      <vt:lpstr>Method</vt:lpstr>
      <vt:lpstr>Method</vt:lpstr>
      <vt:lpstr>Method</vt:lpstr>
      <vt:lpstr>Method</vt:lpstr>
      <vt:lpstr>Method</vt:lpstr>
      <vt:lpstr>Method</vt:lpstr>
      <vt:lpstr>Method</vt:lpstr>
      <vt:lpstr>GraphSAGE</vt:lpstr>
      <vt:lpstr>PowerPoint 프레젠테이션</vt:lpstr>
      <vt:lpstr>PowerPoint 프레젠테이션</vt:lpstr>
      <vt:lpstr>20230515</vt:lpstr>
      <vt:lpstr>GraphSAGE</vt:lpstr>
      <vt:lpstr>GraphSAGE</vt:lpstr>
      <vt:lpstr>Graph SAGE</vt:lpstr>
      <vt:lpstr>GraphSAGE</vt:lpstr>
      <vt:lpstr>PowerPoint 프레젠테이션</vt:lpstr>
      <vt:lpstr>GraphSAGE</vt:lpstr>
      <vt:lpstr>Summary</vt:lpstr>
      <vt:lpstr>PowerPoint 프레젠테이션</vt:lpstr>
      <vt:lpstr>Experiments</vt:lpstr>
      <vt:lpstr>Experiment</vt:lpstr>
      <vt:lpstr>Experiment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Technical Document Classification</dc:title>
  <cp:lastModifiedBy>김동주</cp:lastModifiedBy>
  <cp:revision>13</cp:revision>
  <dcterms:modified xsi:type="dcterms:W3CDTF">2023-05-15T07:26:37Z</dcterms:modified>
</cp:coreProperties>
</file>